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application/vnd.openxmlformats-officedocument.vmlDrawing" Extension="v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436" r:id="rId2"/>
    <p:sldId id="368" r:id="rId3"/>
    <p:sldId id="628" r:id="rId4"/>
    <p:sldId id="460" r:id="rId5"/>
    <p:sldId id="409" r:id="rId6"/>
    <p:sldId id="415" r:id="rId7"/>
    <p:sldId id="377" r:id="rId8"/>
    <p:sldId id="412" r:id="rId9"/>
    <p:sldId id="413" r:id="rId10"/>
    <p:sldId id="437" r:id="rId11"/>
    <p:sldId id="416" r:id="rId12"/>
    <p:sldId id="380" r:id="rId13"/>
    <p:sldId id="372" r:id="rId14"/>
    <p:sldId id="438" r:id="rId15"/>
    <p:sldId id="463" r:id="rId16"/>
    <p:sldId id="664" r:id="rId17"/>
    <p:sldId id="669" r:id="rId18"/>
    <p:sldId id="549" r:id="rId19"/>
    <p:sldId id="557" r:id="rId20"/>
    <p:sldId id="558" r:id="rId21"/>
    <p:sldId id="417" r:id="rId22"/>
    <p:sldId id="659" r:id="rId23"/>
    <p:sldId id="660" r:id="rId24"/>
    <p:sldId id="661" r:id="rId25"/>
    <p:sldId id="662" r:id="rId26"/>
    <p:sldId id="663" r:id="rId27"/>
    <p:sldId id="651" r:id="rId28"/>
    <p:sldId id="387" r:id="rId29"/>
    <p:sldId id="388" r:id="rId30"/>
    <p:sldId id="488" r:id="rId31"/>
    <p:sldId id="389" r:id="rId32"/>
    <p:sldId id="665" r:id="rId33"/>
    <p:sldId id="666" r:id="rId34"/>
    <p:sldId id="667" r:id="rId35"/>
    <p:sldId id="637" r:id="rId36"/>
    <p:sldId id="638" r:id="rId37"/>
    <p:sldId id="668" r:id="rId38"/>
    <p:sldId id="390" r:id="rId39"/>
    <p:sldId id="458" r:id="rId40"/>
    <p:sldId id="459" r:id="rId41"/>
    <p:sldId id="476" r:id="rId42"/>
    <p:sldId id="617" r:id="rId43"/>
    <p:sldId id="580" r:id="rId44"/>
    <p:sldId id="582" r:id="rId45"/>
    <p:sldId id="583" r:id="rId46"/>
    <p:sldId id="585" r:id="rId47"/>
    <p:sldId id="682" r:id="rId48"/>
    <p:sldId id="680" r:id="rId49"/>
    <p:sldId id="681" r:id="rId50"/>
    <p:sldId id="591" r:id="rId51"/>
    <p:sldId id="670" r:id="rId52"/>
    <p:sldId id="671" r:id="rId53"/>
    <p:sldId id="672" r:id="rId54"/>
    <p:sldId id="673" r:id="rId55"/>
    <p:sldId id="674" r:id="rId56"/>
    <p:sldId id="675" r:id="rId57"/>
    <p:sldId id="676" r:id="rId58"/>
    <p:sldId id="677" r:id="rId59"/>
    <p:sldId id="678" r:id="rId60"/>
    <p:sldId id="679" r:id="rId61"/>
    <p:sldId id="619" r:id="rId62"/>
    <p:sldId id="620" r:id="rId63"/>
    <p:sldId id="621" r:id="rId64"/>
    <p:sldId id="622" r:id="rId65"/>
    <p:sldId id="624" r:id="rId66"/>
    <p:sldId id="625" r:id="rId67"/>
    <p:sldId id="626" r:id="rId68"/>
    <p:sldId id="627" r:id="rId69"/>
    <p:sldId id="464" r:id="rId70"/>
  </p:sldIdLst>
  <p:sldSz cx="9144000" cy="6858000" type="screen4x3"/>
  <p:notesSz cx="10234613" cy="70993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3300"/>
    <a:srgbClr val="CC9900"/>
    <a:srgbClr val="FFFF99"/>
    <a:srgbClr val="FFFF00"/>
    <a:srgbClr val="800000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741" autoAdjust="0"/>
    <p:restoredTop sz="94279" autoAdjust="0"/>
  </p:normalViewPr>
  <p:slideViewPr>
    <p:cSldViewPr snapToGrid="0">
      <p:cViewPr>
        <p:scale>
          <a:sx n="75" d="100"/>
          <a:sy n="75" d="100"/>
        </p:scale>
        <p:origin x="-2550" y="-864"/>
      </p:cViewPr>
      <p:guideLst>
        <p:guide orient="horz" pos="30"/>
        <p:guide orient="horz" pos="3897"/>
        <p:guide pos="50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-1398" y="-90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0.xml"/><Relationship Id="rId13" Type="http://schemas.openxmlformats.org/officeDocument/2006/relationships/slide" Target="slides/slide65.xml"/><Relationship Id="rId3" Type="http://schemas.openxmlformats.org/officeDocument/2006/relationships/slide" Target="slides/slide29.xml"/><Relationship Id="rId7" Type="http://schemas.openxmlformats.org/officeDocument/2006/relationships/slide" Target="slides/slide47.xml"/><Relationship Id="rId12" Type="http://schemas.openxmlformats.org/officeDocument/2006/relationships/slide" Target="slides/slide64.xml"/><Relationship Id="rId2" Type="http://schemas.openxmlformats.org/officeDocument/2006/relationships/slide" Target="slides/slide7.xml"/><Relationship Id="rId16" Type="http://schemas.openxmlformats.org/officeDocument/2006/relationships/slide" Target="slides/slide68.xml"/><Relationship Id="rId1" Type="http://schemas.openxmlformats.org/officeDocument/2006/relationships/slide" Target="slides/slide1.xml"/><Relationship Id="rId6" Type="http://schemas.openxmlformats.org/officeDocument/2006/relationships/slide" Target="slides/slide46.xml"/><Relationship Id="rId11" Type="http://schemas.openxmlformats.org/officeDocument/2006/relationships/slide" Target="slides/slide63.xml"/><Relationship Id="rId5" Type="http://schemas.openxmlformats.org/officeDocument/2006/relationships/slide" Target="slides/slide45.xml"/><Relationship Id="rId15" Type="http://schemas.openxmlformats.org/officeDocument/2006/relationships/slide" Target="slides/slide67.xml"/><Relationship Id="rId10" Type="http://schemas.openxmlformats.org/officeDocument/2006/relationships/slide" Target="slides/slide62.xml"/><Relationship Id="rId4" Type="http://schemas.openxmlformats.org/officeDocument/2006/relationships/slide" Target="slides/slide44.xml"/><Relationship Id="rId9" Type="http://schemas.openxmlformats.org/officeDocument/2006/relationships/slide" Target="slides/slide61.xml"/><Relationship Id="rId14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9" tIns="47269" rIns="94539" bIns="47269" numCol="1" anchor="t" anchorCtr="0" compatLnSpc="1">
            <a:prstTxWarp prst="textNoShape">
              <a:avLst/>
            </a:prstTxWarp>
          </a:bodyPr>
          <a:lstStyle>
            <a:lvl1pPr algn="r" defTabSz="946134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5288"/>
            <a:ext cx="44354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9" tIns="47269" rIns="94539" bIns="47269" numCol="1" anchor="b" anchorCtr="0" compatLnSpc="1">
            <a:prstTxWarp prst="textNoShape">
              <a:avLst/>
            </a:prstTxWarp>
          </a:bodyPr>
          <a:lstStyle>
            <a:lvl1pPr algn="r" defTabSz="946134">
              <a:defRPr sz="1200"/>
            </a:lvl1pPr>
          </a:lstStyle>
          <a:p>
            <a:pPr>
              <a:defRPr/>
            </a:pPr>
            <a:fld id="{3E0218BC-669B-4DAA-9760-F7616BBD51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741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9" tIns="47269" rIns="94539" bIns="47269" numCol="1" anchor="t" anchorCtr="0" compatLnSpc="1">
            <a:prstTxWarp prst="textNoShape">
              <a:avLst/>
            </a:prstTxWarp>
          </a:bodyPr>
          <a:lstStyle>
            <a:lvl1pPr algn="l" defTabSz="946134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138" y="0"/>
            <a:ext cx="44354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9" tIns="47269" rIns="94539" bIns="47269" numCol="1" anchor="t" anchorCtr="0" compatLnSpc="1">
            <a:prstTxWarp prst="textNoShape">
              <a:avLst/>
            </a:prstTxWarp>
          </a:bodyPr>
          <a:lstStyle>
            <a:lvl1pPr algn="r" defTabSz="946134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33750" y="546100"/>
            <a:ext cx="3567113" cy="267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663" y="3386138"/>
            <a:ext cx="7507287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9" tIns="47269" rIns="94539" bIns="472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18300"/>
            <a:ext cx="44354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9" tIns="47269" rIns="94539" bIns="47269" numCol="1" anchor="b" anchorCtr="0" compatLnSpc="1">
            <a:prstTxWarp prst="textNoShape">
              <a:avLst/>
            </a:prstTxWarp>
          </a:bodyPr>
          <a:lstStyle>
            <a:lvl1pPr algn="l" defTabSz="946134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138" y="6718300"/>
            <a:ext cx="44354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9" tIns="47269" rIns="94539" bIns="47269" numCol="1" anchor="b" anchorCtr="0" compatLnSpc="1">
            <a:prstTxWarp prst="textNoShape">
              <a:avLst/>
            </a:prstTxWarp>
          </a:bodyPr>
          <a:lstStyle>
            <a:lvl1pPr algn="r" defTabSz="946134">
              <a:defRPr sz="1200"/>
            </a:lvl1pPr>
          </a:lstStyle>
          <a:p>
            <a:pPr>
              <a:defRPr/>
            </a:pPr>
            <a:fld id="{F99BDF3A-F451-4A95-AB59-2F8A24DDF6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888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FD5FC9-015F-4DE2-ACDB-9A6224BDDAAC}" type="slidenum">
              <a:rPr lang="de-DE" sz="1200" smtClean="0"/>
              <a:pPr eaLnBrk="1" hangingPunct="1"/>
              <a:t>43</a:t>
            </a:fld>
            <a:endParaRPr lang="de-DE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223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4975" y="3371850"/>
            <a:ext cx="6824663" cy="3195638"/>
          </a:xfrm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B5817E-B250-415A-BA8A-18EBCCB6ECDD}" type="slidenum">
              <a:rPr lang="de-DE" sz="1200" smtClean="0"/>
              <a:pPr eaLnBrk="1" hangingPunct="1"/>
              <a:t>44</a:t>
            </a:fld>
            <a:endParaRPr lang="de-DE" sz="1200" smtClean="0"/>
          </a:p>
        </p:txBody>
      </p:sp>
      <p:sp>
        <p:nvSpPr>
          <p:cNvPr id="737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2238"/>
          </a:xfrm>
          <a:ln/>
        </p:spPr>
      </p:sp>
      <p:sp>
        <p:nvSpPr>
          <p:cNvPr id="737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04975" y="3371850"/>
            <a:ext cx="6824663" cy="3195638"/>
          </a:xfrm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FB7650-79F6-4CC0-88CD-FEE113655DE8}" type="slidenum">
              <a:rPr lang="de-DE" sz="1200" smtClean="0"/>
              <a:pPr eaLnBrk="1" hangingPunct="1"/>
              <a:t>45</a:t>
            </a:fld>
            <a:endParaRPr lang="de-DE" sz="1200" smtClean="0"/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2238"/>
          </a:xfrm>
          <a:ln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04975" y="3371850"/>
            <a:ext cx="6824663" cy="3195638"/>
          </a:xfrm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CA6CA5-D52C-49EA-993B-87ED2F236EC9}" type="slidenum">
              <a:rPr lang="de-DE" sz="1200" smtClean="0"/>
              <a:pPr eaLnBrk="1" hangingPunct="1"/>
              <a:t>46</a:t>
            </a:fld>
            <a:endParaRPr lang="de-DE" sz="1200" smtClean="0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2238"/>
          </a:xfrm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04975" y="3371850"/>
            <a:ext cx="6824663" cy="3195638"/>
          </a:xfrm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6F7AD0-1FAD-465E-ACAE-9BA9ECED6383}" type="slidenum">
              <a:rPr lang="de-DE" sz="1200" smtClean="0"/>
              <a:pPr eaLnBrk="1" hangingPunct="1"/>
              <a:t>47</a:t>
            </a:fld>
            <a:endParaRPr lang="de-DE" sz="1200" smtClean="0"/>
          </a:p>
        </p:txBody>
      </p:sp>
      <p:sp>
        <p:nvSpPr>
          <p:cNvPr id="768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2238"/>
          </a:xfrm>
          <a:ln/>
        </p:spPr>
      </p:sp>
      <p:sp>
        <p:nvSpPr>
          <p:cNvPr id="768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04975" y="3371850"/>
            <a:ext cx="6824663" cy="3195638"/>
          </a:xfrm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2978E-CB05-4609-B67B-C8CE181FB25E}" type="slidenum">
              <a:rPr lang="de-DE"/>
              <a:pPr/>
              <a:t>48</a:t>
            </a:fld>
            <a:endParaRPr lang="de-DE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3488" y="532447"/>
            <a:ext cx="8007637" cy="2662238"/>
          </a:xfrm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5769" y="3372168"/>
            <a:ext cx="6823075" cy="3194685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30BE5-E526-43FA-A3BB-000C2EC29930}" type="slidenum">
              <a:rPr lang="de-DE"/>
              <a:pPr/>
              <a:t>49</a:t>
            </a:fld>
            <a:endParaRPr lang="de-DE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3488" y="532447"/>
            <a:ext cx="8007637" cy="2662238"/>
          </a:xfrm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5769" y="3372168"/>
            <a:ext cx="6823075" cy="3194685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3232225-2BCD-4FEB-874F-773AE6D56B32}" type="slidenum">
              <a:rPr lang="de-DE" sz="1200" smtClean="0"/>
              <a:pPr eaLnBrk="1" hangingPunct="1"/>
              <a:t>50</a:t>
            </a:fld>
            <a:endParaRPr lang="de-DE" sz="1200" smtClean="0"/>
          </a:p>
        </p:txBody>
      </p:sp>
      <p:sp>
        <p:nvSpPr>
          <p:cNvPr id="778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2238"/>
          </a:xfrm>
          <a:ln/>
        </p:spPr>
      </p:sp>
      <p:sp>
        <p:nvSpPr>
          <p:cNvPr id="7782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04975" y="3371850"/>
            <a:ext cx="6824663" cy="3195638"/>
          </a:xfrm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F4AE0-BE32-429A-A4CF-B5F22494FC83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05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93C28-937F-4492-A1FA-57683F8FD7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7844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85AC0-5602-4C17-834B-12994051F9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3753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B4365-E117-452B-A42F-888D98D68C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60843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3C79A-DE52-4C4C-88B4-2C03A057D8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4079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63118-67C0-476A-9B2C-579E2D123B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5865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3AF59-38FA-40EA-A2B6-BE140BFAAC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7899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1A238-85CF-44E5-8222-33F94A6013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4686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6CBC-7440-46F3-9455-A802C9AF80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2874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F8A40-F003-4255-ADBA-2B1936ACB8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1034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C2A05-0277-4695-A88C-40615B6C62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201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B8161-B4BC-4FF8-9686-5B9407280B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10680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223FD-E61A-4A96-B768-DC0B0371AA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838883"/>
      </p:ext>
    </p:extLst>
  </p:cSld>
  <p:clrMapOvr>
    <a:masterClrMapping/>
  </p:clrMapOvr>
  <p:transition/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theme/theme1.xml" Type="http://schemas.openxmlformats.org/officeDocument/2006/relationships/theme"/><Relationship Id="rId3" Target="../slideLayouts/slideLayout3.xml" Type="http://schemas.openxmlformats.org/officeDocument/2006/relationships/slideLayout"/><Relationship Id="rId7" Target="../slideLayouts/slideLayout7.xml" Type="http://schemas.openxmlformats.org/officeDocument/2006/relationships/slideLayout"/><Relationship Id="rId12" Target="../slideLayouts/slideLayout12.xml" Type="http://schemas.openxmlformats.org/officeDocument/2006/relationships/slideLayout"/><Relationship Id="rId2" Target="../slideLayouts/slideLayout2.xml" Type="http://schemas.openxmlformats.org/officeDocument/2006/relationships/slideLayout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5" Target="../slideLayouts/slideLayout5.xml" Type="http://schemas.openxmlformats.org/officeDocument/2006/relationships/slideLayout"/><Relationship Id="rId15" Target="../media/image2.jpeg" Type="http://schemas.openxmlformats.org/officeDocument/2006/relationships/image"/><Relationship Id="rId10" Target="../slideLayouts/slideLayout10.xml" Type="http://schemas.openxmlformats.org/officeDocument/2006/relationships/slideLayout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Relationship Id="rId14" Target="../media/image1.jpeg" Type="http://schemas.openxmlformats.org/officeDocument/2006/relationships/imag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9BADFE-12A2-4D7F-B763-735DE32F62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Picture 7" descr="BW55_KL_RGB_weiss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0288"/>
            <a:ext cx="16795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65163" y="6205538"/>
            <a:ext cx="7762875" cy="25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800000"/>
              </a:solidFill>
            </a:endParaRPr>
          </a:p>
        </p:txBody>
      </p:sp>
      <p:pic>
        <p:nvPicPr>
          <p:cNvPr id="1033" name="Picture 9" descr="logo_ltz_4c_arial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6170613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105025" y="6381750"/>
            <a:ext cx="4975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sz="1400" b="1" smtClean="0">
                <a:latin typeface="Arial" charset="0"/>
              </a:rPr>
              <a:t>Landwirtschaftliches Technologiezentrum Augustenberg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57225" y="1504950"/>
            <a:ext cx="77724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DE" sz="3600" b="1" dirty="0" smtClean="0">
                <a:latin typeface="Arial" pitchFamily="34" charset="0"/>
              </a:rPr>
              <a:t>Neues vom Pflanzenschutz</a:t>
            </a:r>
          </a:p>
        </p:txBody>
      </p:sp>
      <p:sp>
        <p:nvSpPr>
          <p:cNvPr id="4099" name="Rectangle 1028"/>
          <p:cNvSpPr>
            <a:spLocks noChangeArrowheads="1"/>
          </p:cNvSpPr>
          <p:nvPr/>
        </p:nvSpPr>
        <p:spPr bwMode="auto">
          <a:xfrm>
            <a:off x="1820541" y="4186238"/>
            <a:ext cx="5450531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  <a:latin typeface="Arial Unicode MS" pitchFamily="34" charset="-128"/>
              </a:rPr>
              <a:t>Infonachmittag Zierpflanzenbau</a:t>
            </a:r>
            <a:endParaRPr lang="de-DE" b="1" dirty="0">
              <a:solidFill>
                <a:schemeClr val="tx2"/>
              </a:solidFill>
              <a:latin typeface="Arial Unicode MS" pitchFamily="34" charset="-128"/>
            </a:endParaRPr>
          </a:p>
          <a:p>
            <a:r>
              <a:rPr lang="de-DE" b="1" dirty="0" smtClean="0">
                <a:solidFill>
                  <a:schemeClr val="tx2"/>
                </a:solidFill>
                <a:latin typeface="Arial Unicode MS" pitchFamily="34" charset="-128"/>
              </a:rPr>
              <a:t>07.02.2013</a:t>
            </a:r>
            <a:r>
              <a:rPr lang="de-DE" b="1" dirty="0">
                <a:solidFill>
                  <a:schemeClr val="tx2"/>
                </a:solidFill>
                <a:latin typeface="Arial Unicode MS" pitchFamily="34" charset="-128"/>
              </a:rPr>
              <a:t/>
            </a:r>
            <a:br>
              <a:rPr lang="de-DE" b="1" dirty="0">
                <a:solidFill>
                  <a:schemeClr val="tx2"/>
                </a:solidFill>
                <a:latin typeface="Arial Unicode MS" pitchFamily="34" charset="-128"/>
              </a:rPr>
            </a:br>
            <a:r>
              <a:rPr lang="de-DE" dirty="0">
                <a:solidFill>
                  <a:schemeClr val="tx2"/>
                </a:solidFill>
              </a:rPr>
              <a:t/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sz="2000" dirty="0">
                <a:solidFill>
                  <a:schemeClr val="tx2"/>
                </a:solidFill>
                <a:latin typeface="Arial Unicode MS" pitchFamily="34" charset="-128"/>
              </a:rPr>
              <a:t>Hartmut Luedtke, LTZ Augustenberg, Stuttgart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58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54786"/>
              </p:ext>
            </p:extLst>
          </p:nvPr>
        </p:nvGraphicFramePr>
        <p:xfrm>
          <a:off x="250825" y="765175"/>
          <a:ext cx="8640763" cy="4468080"/>
        </p:xfrm>
        <a:graphic>
          <a:graphicData uri="http://schemas.openxmlformats.org/drawingml/2006/table">
            <a:tbl>
              <a:tblPr/>
              <a:tblGrid>
                <a:gridCol w="3457575"/>
                <a:gridCol w="3670300"/>
                <a:gridCol w="1512888"/>
              </a:tblGrid>
              <a:tr h="666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neu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Zuständige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Behörde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Genehmigung § 11 Abs. 2 Satz 1 Nr. 2 PflSchG Gefahr im Verzuge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Genehmigung nach § 29 Abs.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Satz 1 Nr. 1 PflSchG Notfälle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BVL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Genehmigung §§ 18, 18a PflSchG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zusätzliches Anwendungsgebiet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Zulassung geringfügige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Verwendungen nach Art. 51 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(EG) Nr. 1107/2009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BVL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Genehmigung im Einzelfall § 18b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PflSchG zusätzliches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Anwendungsgebiet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Genehmigung im Einzelfall § 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Absatz 2 PflSchG zusätzliches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Anwendungsgebiet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PSD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Genehmigung § 6 Absatz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PflSchG Nichtkulturland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Genehmigung § 12 Absatz 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PflSchG Nichtkulturland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PSD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Ausnahmegenehmigung § 17 PflSchG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Allgemeinheit Absatz 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Absatz 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BVL-Liste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PSD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44" name="Rechteck 3"/>
          <p:cNvSpPr>
            <a:spLocks noChangeArrowheads="1"/>
          </p:cNvSpPr>
          <p:nvPr/>
        </p:nvSpPr>
        <p:spPr bwMode="auto">
          <a:xfrm>
            <a:off x="501650" y="63500"/>
            <a:ext cx="8642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de-DE" sz="2600" b="1">
                <a:latin typeface="Arial" pitchFamily="34" charset="0"/>
                <a:cs typeface="Arial" pitchFamily="34" charset="0"/>
              </a:rPr>
              <a:t>Genehmigungen nach neuem Pflanzenschutzrecht</a:t>
            </a:r>
            <a:endParaRPr lang="de-DE" sz="2600" b="1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463550"/>
            <a:ext cx="7772400" cy="1143000"/>
          </a:xfrm>
        </p:spPr>
        <p:txBody>
          <a:bodyPr/>
          <a:lstStyle/>
          <a:p>
            <a:pPr eaLnBrk="1" hangingPunct="1"/>
            <a:r>
              <a:rPr lang="de-DE" sz="3200" b="1" smtClean="0">
                <a:latin typeface="Arial" pitchFamily="34" charset="0"/>
              </a:rPr>
              <a:t>Aufbrauchfrist</a:t>
            </a:r>
            <a:r>
              <a:rPr lang="de-DE" sz="3200" smtClean="0">
                <a:latin typeface="Arial" pitchFamily="34" charset="0"/>
              </a:rPr>
              <a:t/>
            </a:r>
            <a:br>
              <a:rPr lang="de-DE" sz="3200" smtClean="0">
                <a:latin typeface="Arial" pitchFamily="34" charset="0"/>
              </a:rPr>
            </a:br>
            <a:r>
              <a:rPr lang="de-DE" sz="2400" smtClean="0">
                <a:latin typeface="Arial" pitchFamily="34" charset="0"/>
              </a:rPr>
              <a:t>Zulassungsverordnung Artikel 46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3003550"/>
            <a:ext cx="8134350" cy="2465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de-DE" sz="240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800" u="sng" smtClean="0">
                <a:latin typeface="Arial" pitchFamily="34" charset="0"/>
              </a:rPr>
              <a:t>Verkaufsfrist</a:t>
            </a:r>
            <a:r>
              <a:rPr lang="de-DE" sz="2800" smtClean="0">
                <a:latin typeface="Arial" pitchFamily="34" charset="0"/>
              </a:rPr>
              <a:t> endet </a:t>
            </a:r>
            <a:r>
              <a:rPr lang="de-DE" sz="2800" smtClean="0">
                <a:solidFill>
                  <a:srgbClr val="800000"/>
                </a:solidFill>
                <a:latin typeface="Arial" pitchFamily="34" charset="0"/>
              </a:rPr>
              <a:t>6</a:t>
            </a:r>
            <a:r>
              <a:rPr lang="de-DE" sz="2800" smtClean="0">
                <a:latin typeface="Arial" pitchFamily="34" charset="0"/>
              </a:rPr>
              <a:t> Monate nach Zulassungsende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u="sng" smtClean="0">
                <a:latin typeface="Arial" pitchFamily="34" charset="0"/>
              </a:rPr>
              <a:t>Verbrauchsfrist</a:t>
            </a:r>
            <a:r>
              <a:rPr lang="de-DE" sz="2800" smtClean="0">
                <a:latin typeface="Arial" pitchFamily="34" charset="0"/>
              </a:rPr>
              <a:t> danach weitere </a:t>
            </a:r>
            <a:r>
              <a:rPr lang="de-DE" sz="2800" smtClean="0">
                <a:solidFill>
                  <a:srgbClr val="800000"/>
                </a:solidFill>
                <a:latin typeface="Arial" pitchFamily="34" charset="0"/>
              </a:rPr>
              <a:t>+12 </a:t>
            </a:r>
            <a:r>
              <a:rPr lang="de-DE" sz="2800" smtClean="0">
                <a:latin typeface="Arial" pitchFamily="34" charset="0"/>
              </a:rPr>
              <a:t>Monate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36600" y="2185988"/>
            <a:ext cx="640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sz="2800" b="1">
                <a:solidFill>
                  <a:srgbClr val="800000"/>
                </a:solidFill>
                <a:latin typeface="Arial" pitchFamily="34" charset="0"/>
              </a:rPr>
              <a:t>Aufbrauchfrist</a:t>
            </a:r>
            <a:r>
              <a:rPr lang="de-DE" sz="2800">
                <a:latin typeface="Arial" pitchFamily="34" charset="0"/>
              </a:rPr>
              <a:t> nach Zulassungsende: </a:t>
            </a:r>
          </a:p>
          <a:p>
            <a:pPr algn="l"/>
            <a:r>
              <a:rPr lang="de-DE" sz="2800" b="1">
                <a:solidFill>
                  <a:srgbClr val="800000"/>
                </a:solidFill>
                <a:latin typeface="Arial" pitchFamily="34" charset="0"/>
              </a:rPr>
              <a:t>18 Monate:</a:t>
            </a:r>
            <a:endParaRPr lang="de-DE" sz="280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26"/>
          <p:cNvSpPr txBox="1">
            <a:spLocks noChangeArrowheads="1"/>
          </p:cNvSpPr>
          <p:nvPr/>
        </p:nvSpPr>
        <p:spPr bwMode="auto">
          <a:xfrm>
            <a:off x="542925" y="1516063"/>
            <a:ext cx="724693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2" tIns="43731" rIns="87462" bIns="43731">
            <a:spAutoFit/>
          </a:bodyPr>
          <a:lstStyle>
            <a:lvl1pPr defTabSz="874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4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4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4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4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e-DE" sz="2300"/>
          </a:p>
        </p:txBody>
      </p:sp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406400" y="1443038"/>
            <a:ext cx="8794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2" tIns="43731" rIns="87462" bIns="43731">
            <a:spAutoFit/>
          </a:bodyPr>
          <a:lstStyle>
            <a:lvl1pPr defTabSz="874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4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4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4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47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e-DE" sz="2300"/>
          </a:p>
        </p:txBody>
      </p:sp>
      <p:sp>
        <p:nvSpPr>
          <p:cNvPr id="19460" name="Rectangle 1028"/>
          <p:cNvSpPr>
            <a:spLocks noChangeArrowheads="1"/>
          </p:cNvSpPr>
          <p:nvPr/>
        </p:nvSpPr>
        <p:spPr bwMode="auto">
          <a:xfrm>
            <a:off x="698500" y="1635125"/>
            <a:ext cx="7772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76250" indent="-476250" algn="l">
              <a:buFontTx/>
              <a:buChar char="•"/>
            </a:pPr>
            <a:r>
              <a:rPr lang="de-DE" b="1">
                <a:latin typeface="Arial" pitchFamily="34" charset="0"/>
              </a:rPr>
              <a:t>5 Jahre</a:t>
            </a:r>
            <a:r>
              <a:rPr lang="de-DE">
                <a:latin typeface="Arial" pitchFamily="34" charset="0"/>
              </a:rPr>
              <a:t>: Hersteller, Lieferanten, Händler, </a:t>
            </a:r>
          </a:p>
          <a:p>
            <a:pPr marL="476250" indent="-476250" algn="l"/>
            <a:r>
              <a:rPr lang="de-DE">
                <a:latin typeface="Arial" pitchFamily="34" charset="0"/>
              </a:rPr>
              <a:t>	Ein- und Ausführer</a:t>
            </a:r>
            <a:endParaRPr lang="de-DE" b="1">
              <a:latin typeface="Arial" pitchFamily="34" charset="0"/>
            </a:endParaRPr>
          </a:p>
          <a:p>
            <a:pPr marL="476250" indent="-476250" algn="l">
              <a:buFontTx/>
              <a:buChar char="•"/>
            </a:pPr>
            <a:r>
              <a:rPr lang="de-DE" b="1">
                <a:latin typeface="Arial" pitchFamily="34" charset="0"/>
              </a:rPr>
              <a:t>3 Jahre</a:t>
            </a:r>
            <a:r>
              <a:rPr lang="de-DE">
                <a:latin typeface="Arial" pitchFamily="34" charset="0"/>
              </a:rPr>
              <a:t>: berufliche Anwender</a:t>
            </a:r>
          </a:p>
        </p:txBody>
      </p:sp>
      <p:sp>
        <p:nvSpPr>
          <p:cNvPr id="19461" name="Text Box 1029"/>
          <p:cNvSpPr txBox="1">
            <a:spLocks noChangeArrowheads="1"/>
          </p:cNvSpPr>
          <p:nvPr/>
        </p:nvSpPr>
        <p:spPr bwMode="auto">
          <a:xfrm>
            <a:off x="1943100" y="312738"/>
            <a:ext cx="5664200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85" tIns="41742" rIns="83485" bIns="41742">
            <a:spAutoFit/>
          </a:bodyPr>
          <a:lstStyle>
            <a:lvl1pPr defTabSz="8350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50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50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50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50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 b="1">
                <a:latin typeface="Arial" pitchFamily="34" charset="0"/>
              </a:rPr>
              <a:t>Aufzeichnungen</a:t>
            </a:r>
          </a:p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chemeClr val="tx2"/>
                </a:solidFill>
                <a:latin typeface="Arial" pitchFamily="34" charset="0"/>
              </a:rPr>
              <a:t>(Zulassungverordnung: Artikel 67 )</a:t>
            </a:r>
          </a:p>
          <a:p>
            <a:pPr eaLnBrk="1" hangingPunct="1">
              <a:spcBef>
                <a:spcPct val="50000"/>
              </a:spcBef>
            </a:pPr>
            <a:endParaRPr lang="de-DE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9462" name="Rectangle 1031"/>
          <p:cNvSpPr>
            <a:spLocks noChangeArrowheads="1"/>
          </p:cNvSpPr>
          <p:nvPr/>
        </p:nvSpPr>
        <p:spPr bwMode="auto">
          <a:xfrm>
            <a:off x="719138" y="3000375"/>
            <a:ext cx="8088312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tabLst>
                <a:tab pos="361950" algn="l"/>
              </a:tabLst>
            </a:pPr>
            <a:r>
              <a:rPr lang="de-DE">
                <a:latin typeface="Arial" pitchFamily="34" charset="0"/>
              </a:rPr>
              <a:t>Der Leiter eines Betriebes ist verpflichtet, Aufzeichnungen unter Angabe des </a:t>
            </a:r>
            <a:r>
              <a:rPr lang="de-DE" u="sng">
                <a:latin typeface="Arial" pitchFamily="34" charset="0"/>
              </a:rPr>
              <a:t>Anwenders</a:t>
            </a:r>
            <a:r>
              <a:rPr lang="de-DE">
                <a:latin typeface="Arial" pitchFamily="34" charset="0"/>
              </a:rPr>
              <a:t> zu führen (§ 11 PflSchG):</a:t>
            </a:r>
          </a:p>
          <a:p>
            <a:pPr algn="l">
              <a:tabLst>
                <a:tab pos="361950" algn="l"/>
              </a:tabLst>
            </a:pPr>
            <a:r>
              <a:rPr lang="de-DE">
                <a:latin typeface="Arial" pitchFamily="34" charset="0"/>
              </a:rPr>
              <a:t>- 	behandelte Fläche</a:t>
            </a:r>
          </a:p>
          <a:p>
            <a:pPr algn="l">
              <a:tabLst>
                <a:tab pos="361950" algn="l"/>
              </a:tabLst>
            </a:pPr>
            <a:r>
              <a:rPr lang="de-DE">
                <a:latin typeface="Arial" pitchFamily="34" charset="0"/>
              </a:rPr>
              <a:t>- 	Bezeichnung des Pflanzenschutzmittels</a:t>
            </a:r>
          </a:p>
          <a:p>
            <a:pPr algn="l">
              <a:tabLst>
                <a:tab pos="361950" algn="l"/>
              </a:tabLst>
            </a:pPr>
            <a:r>
              <a:rPr lang="de-DE">
                <a:latin typeface="Arial" pitchFamily="34" charset="0"/>
              </a:rPr>
              <a:t>- 	Zeitpunkt der Anwendung</a:t>
            </a:r>
          </a:p>
          <a:p>
            <a:pPr algn="l">
              <a:tabLst>
                <a:tab pos="361950" algn="l"/>
              </a:tabLst>
            </a:pPr>
            <a:r>
              <a:rPr lang="de-DE">
                <a:latin typeface="Arial" pitchFamily="34" charset="0"/>
              </a:rPr>
              <a:t>- 	Aufwandmenge</a:t>
            </a:r>
          </a:p>
          <a:p>
            <a:pPr algn="l">
              <a:tabLst>
                <a:tab pos="361950" algn="l"/>
              </a:tabLst>
            </a:pPr>
            <a:r>
              <a:rPr lang="de-DE">
                <a:latin typeface="Arial" pitchFamily="34" charset="0"/>
              </a:rPr>
              <a:t>- 	Anwendungsgebiet (Kulturpflanze, Schaderreger bzw.</a:t>
            </a:r>
            <a:br>
              <a:rPr lang="de-DE">
                <a:latin typeface="Arial" pitchFamily="34" charset="0"/>
              </a:rPr>
            </a:br>
            <a:r>
              <a:rPr lang="de-DE">
                <a:latin typeface="Arial" pitchFamily="34" charset="0"/>
              </a:rPr>
              <a:t>	sonstiger Zweck)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938213" y="592138"/>
            <a:ext cx="7381875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85" tIns="41742" rIns="83485" bIns="41742">
            <a:spAutoFit/>
          </a:bodyPr>
          <a:lstStyle>
            <a:lvl1pPr defTabSz="8350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50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50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50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50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2800" b="1">
                <a:latin typeface="Arial" pitchFamily="34" charset="0"/>
              </a:rPr>
              <a:t>Pflanzenschutzmittel mit geringem Risiko </a:t>
            </a:r>
            <a:r>
              <a:rPr lang="de-DE">
                <a:latin typeface="Arial" pitchFamily="34" charset="0"/>
                <a:cs typeface="Times New Roman" pitchFamily="18" charset="0"/>
              </a:rPr>
              <a:t>(Zulassungsverordnung: Artikel 22 )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06438" y="2413000"/>
            <a:ext cx="7772400" cy="33401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z="2600" smtClean="0">
                <a:latin typeface="Arial" pitchFamily="34" charset="0"/>
              </a:rPr>
              <a:t>vereinfachtes und schnelleres Zulassungsverfahren</a:t>
            </a:r>
          </a:p>
          <a:p>
            <a:pPr eaLnBrk="1" hangingPunct="1">
              <a:spcBef>
                <a:spcPct val="0"/>
              </a:spcBef>
            </a:pPr>
            <a:r>
              <a:rPr lang="de-DE" sz="2600" smtClean="0">
                <a:latin typeface="Arial" pitchFamily="34" charset="0"/>
              </a:rPr>
              <a:t>Zuordnung in eigener Kategorie</a:t>
            </a:r>
          </a:p>
          <a:p>
            <a:pPr eaLnBrk="1" hangingPunct="1"/>
            <a:r>
              <a:rPr lang="de-DE" sz="2600" smtClean="0">
                <a:latin typeface="Arial" pitchFamily="34" charset="0"/>
              </a:rPr>
              <a:t>Aufnahme in Positivliste für max. 15 Jahre </a:t>
            </a:r>
            <a:r>
              <a:rPr lang="de-DE" sz="2600" smtClean="0">
                <a:latin typeface="Arial" pitchFamily="34" charset="0"/>
                <a:sym typeface="Wingdings" pitchFamily="2" charset="2"/>
              </a:rPr>
              <a:t> </a:t>
            </a:r>
            <a:r>
              <a:rPr lang="de-DE" sz="2600" smtClean="0">
                <a:latin typeface="Arial" pitchFamily="34" charset="0"/>
              </a:rPr>
              <a:t> Anreize für die Markteinführung von Pflanzen-schutzmitteln mit geringem Risiko</a:t>
            </a:r>
          </a:p>
          <a:p>
            <a:pPr eaLnBrk="1" hangingPunct="1">
              <a:spcBef>
                <a:spcPct val="0"/>
              </a:spcBef>
            </a:pPr>
            <a:endParaRPr lang="de-DE" sz="2600" smtClean="0">
              <a:latin typeface="Arial" pitchFamily="34" charset="0"/>
            </a:endParaRPr>
          </a:p>
          <a:p>
            <a:pPr eaLnBrk="1" hangingPunct="1"/>
            <a:endParaRPr lang="de-DE" sz="260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 smtClean="0">
                <a:latin typeface="Arial" pitchFamily="34" charset="0"/>
              </a:rPr>
              <a:t>Pflanzenstärkungsmittel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327275" y="366713"/>
            <a:ext cx="4792663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85" tIns="41742" rIns="83485" bIns="41742">
            <a:spAutoFit/>
          </a:bodyPr>
          <a:lstStyle>
            <a:lvl1pPr defTabSz="8350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50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50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50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50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2800" b="1">
                <a:latin typeface="Arial" pitchFamily="34" charset="0"/>
                <a:cs typeface="Times New Roman" pitchFamily="18" charset="0"/>
              </a:rPr>
              <a:t>Zulassungsverordnung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11200" y="1839913"/>
            <a:ext cx="8432800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de-DE">
                <a:latin typeface="Arial" pitchFamily="34" charset="0"/>
              </a:rPr>
              <a:t> in EU-VO unbekannt</a:t>
            </a:r>
          </a:p>
          <a:p>
            <a:pPr algn="l">
              <a:buFontTx/>
              <a:buChar char="•"/>
            </a:pPr>
            <a:r>
              <a:rPr lang="de-DE">
                <a:latin typeface="Arial" pitchFamily="34" charset="0"/>
              </a:rPr>
              <a:t> Besonderheit des deutschen Pflanzenschutzrechtes (§ 45)</a:t>
            </a:r>
          </a:p>
          <a:p>
            <a:pPr algn="l">
              <a:buFontTx/>
              <a:buChar char="•"/>
            </a:pPr>
            <a:r>
              <a:rPr lang="de-DE">
                <a:latin typeface="Arial" pitchFamily="34" charset="0"/>
              </a:rPr>
              <a:t> neue Definition für ein Pflanzenschutzmittel (PSM) lautet:</a:t>
            </a:r>
          </a:p>
          <a:p>
            <a:pPr algn="l"/>
            <a:r>
              <a:rPr lang="de-DE">
                <a:latin typeface="Arial" pitchFamily="34" charset="0"/>
              </a:rPr>
              <a:t>„</a:t>
            </a:r>
            <a:r>
              <a:rPr lang="de-DE">
                <a:solidFill>
                  <a:srgbClr val="FF0000"/>
                </a:solidFill>
                <a:latin typeface="Arial" pitchFamily="34" charset="0"/>
              </a:rPr>
              <a:t>Pflanzenschutzmittel bestehen aus Wirkstoffen, Safenern oder Synergisten und sind dazu bestimmt, Pflanzen oder Pflanzenerzeugnisse vor Schadorganismen zu schützen oder </a:t>
            </a:r>
            <a:r>
              <a:rPr lang="de-DE" u="sng">
                <a:solidFill>
                  <a:srgbClr val="FF0000"/>
                </a:solidFill>
                <a:latin typeface="Arial" pitchFamily="34" charset="0"/>
              </a:rPr>
              <a:t>deren Entwicklung vorzubeugen</a:t>
            </a:r>
            <a:r>
              <a:rPr lang="de-DE">
                <a:latin typeface="Arial" pitchFamily="34" charset="0"/>
              </a:rPr>
              <a:t>“ (Artikel 2).</a:t>
            </a:r>
          </a:p>
          <a:p>
            <a:pPr algn="l">
              <a:buFontTx/>
              <a:buChar char="•"/>
            </a:pPr>
            <a:endParaRPr lang="de-DE" sz="800">
              <a:latin typeface="Arial" pitchFamily="34" charset="0"/>
            </a:endParaRPr>
          </a:p>
          <a:p>
            <a:pPr algn="l">
              <a:buFontTx/>
              <a:buChar char="•"/>
            </a:pPr>
            <a:r>
              <a:rPr lang="de-DE">
                <a:latin typeface="Arial" pitchFamily="34" charset="0"/>
              </a:rPr>
              <a:t> Produkte zur Erhöhung der pflanzeneigenen Widerstands-kraft gegen Schaderreger gelten als Pflanzenschutzmittel!</a:t>
            </a:r>
          </a:p>
          <a:p>
            <a:pPr algn="l"/>
            <a:endParaRPr lang="de-DE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0025"/>
            <a:ext cx="7772400" cy="1143000"/>
          </a:xfrm>
        </p:spPr>
        <p:txBody>
          <a:bodyPr/>
          <a:lstStyle/>
          <a:p>
            <a:pPr eaLnBrk="1" hangingPunct="1"/>
            <a:r>
              <a:rPr lang="de-DE" sz="3200" b="1" smtClean="0">
                <a:latin typeface="Arial" pitchFamily="34" charset="0"/>
              </a:rPr>
              <a:t>Pflanzenstärkungsmittel</a:t>
            </a:r>
            <a:endParaRPr lang="de-DE" sz="3200" b="1" smtClean="0">
              <a:solidFill>
                <a:schemeClr val="tx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3049588"/>
            <a:ext cx="8089900" cy="3136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sz="2400" dirty="0" smtClean="0">
                <a:latin typeface="Arial" pitchFamily="34" charset="0"/>
              </a:rPr>
              <a:t>Pflanzenstärkungsmittel nach alter Definition bleiben bis </a:t>
            </a:r>
            <a:r>
              <a:rPr lang="de-DE" sz="2400" b="1" dirty="0" smtClean="0">
                <a:latin typeface="Arial" pitchFamily="34" charset="0"/>
              </a:rPr>
              <a:t>14.02.2013</a:t>
            </a:r>
            <a:r>
              <a:rPr lang="de-DE" sz="2400" dirty="0" smtClean="0">
                <a:latin typeface="Arial" pitchFamily="34" charset="0"/>
              </a:rPr>
              <a:t> verkehrsfähig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sz="2400" dirty="0" smtClean="0">
                <a:latin typeface="Arial" pitchFamily="34" charset="0"/>
              </a:rPr>
              <a:t>Restbestände dürfen aufgebraucht werden bis Listung als Pflanzenschutzmittel erfolgt???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17488" y="1370013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endParaRPr lang="de-DE" sz="28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712788" y="1439863"/>
            <a:ext cx="796131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de-DE">
                <a:latin typeface="Arial" pitchFamily="34" charset="0"/>
              </a:rPr>
              <a:t>Neue Definition für Pflanzenstärkungsmittel (§ 2, 10.):</a:t>
            </a:r>
          </a:p>
          <a:p>
            <a:pPr algn="l" eaLnBrk="1" hangingPunct="1"/>
            <a:r>
              <a:rPr lang="de-DE">
                <a:solidFill>
                  <a:srgbClr val="FF0000"/>
                </a:solidFill>
                <a:latin typeface="Arial" pitchFamily="34" charset="0"/>
              </a:rPr>
              <a:t>Stoffe, die allgemein der Gesunderhaltung von Pflanzen dienen, ohne die Eigenschaften eines Pflanzen-schutzmittels (Artikel 2) zu haben.</a:t>
            </a:r>
          </a:p>
          <a:p>
            <a:pPr algn="l" eaLnBrk="1" hangingPunct="1"/>
            <a:endParaRPr lang="de-DE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4200"/>
            <a:ext cx="8470900" cy="1143000"/>
          </a:xfrm>
        </p:spPr>
        <p:txBody>
          <a:bodyPr/>
          <a:lstStyle/>
          <a:p>
            <a:pPr eaLnBrk="1" hangingPunct="1"/>
            <a:r>
              <a:rPr lang="de-DE" sz="3200" b="1" dirty="0" smtClean="0">
                <a:latin typeface="Arial" charset="0"/>
              </a:rPr>
              <a:t>Pflanzenstärkungsmittel</a:t>
            </a:r>
            <a:br>
              <a:rPr lang="de-DE" sz="3200" b="1" dirty="0" smtClean="0">
                <a:latin typeface="Arial" charset="0"/>
              </a:rPr>
            </a:br>
            <a:r>
              <a:rPr lang="de-DE" sz="3200" b="1" dirty="0" smtClean="0">
                <a:latin typeface="Arial" charset="0"/>
              </a:rPr>
              <a:t>Liste BVL </a:t>
            </a:r>
            <a:r>
              <a:rPr lang="de-DE" sz="1600" b="1" dirty="0" smtClean="0">
                <a:latin typeface="Arial" charset="0"/>
              </a:rPr>
              <a:t>Stand 15.01.13</a:t>
            </a:r>
            <a:endParaRPr lang="de-DE" sz="1600" dirty="0" smtClean="0">
              <a:latin typeface="Arial" charset="0"/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482600" y="2425700"/>
          <a:ext cx="7772400" cy="2290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104900"/>
                <a:gridCol w="2781300"/>
                <a:gridCol w="1943100"/>
              </a:tblGrid>
              <a:tr h="640004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Bezeichnung</a:t>
                      </a:r>
                      <a:endParaRPr lang="de-DE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Frima</a:t>
                      </a:r>
                      <a:endParaRPr lang="de-DE" sz="1800" b="1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Bestimmungs-zweck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der Aufnahme</a:t>
                      </a:r>
                    </a:p>
                  </a:txBody>
                  <a:tcPr marT="45709" marB="45709"/>
                </a:tc>
              </a:tr>
              <a:tr h="640004"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Celaflor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de-DE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WundBalsam</a:t>
                      </a:r>
                      <a:endParaRPr lang="de-DE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CEL</a:t>
                      </a:r>
                      <a:endParaRPr lang="de-DE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Wundverschluss</a:t>
                      </a:r>
                      <a:endParaRPr lang="de-DE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30.05.2012</a:t>
                      </a:r>
                    </a:p>
                  </a:txBody>
                  <a:tcPr marT="45709" marB="45709"/>
                </a:tc>
              </a:tr>
              <a:tr h="640004"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LYSAPLANT-LEAF </a:t>
                      </a:r>
                      <a:endParaRPr lang="de-DE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RSA </a:t>
                      </a:r>
                      <a:endParaRPr lang="de-DE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Erhöhung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der </a:t>
                      </a:r>
                      <a:r>
                        <a:rPr lang="de-DE" sz="1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Wiederstandskraft</a:t>
                      </a:r>
                      <a:endParaRPr lang="de-DE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17.10.2012</a:t>
                      </a:r>
                    </a:p>
                    <a:p>
                      <a:endParaRPr lang="de-DE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/>
                </a:tc>
              </a:tr>
              <a:tr h="370752"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Tervanol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 </a:t>
                      </a:r>
                      <a:endParaRPr lang="de-DE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STS </a:t>
                      </a:r>
                      <a:endParaRPr lang="de-DE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Wundverschluss</a:t>
                      </a:r>
                      <a:endParaRPr lang="de-DE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30.05.2012</a:t>
                      </a:r>
                      <a:endParaRPr lang="de-DE" sz="1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544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7772400" cy="1143000"/>
          </a:xfrm>
        </p:spPr>
        <p:txBody>
          <a:bodyPr/>
          <a:lstStyle/>
          <a:p>
            <a:pPr eaLnBrk="1" hangingPunct="1"/>
            <a:r>
              <a:rPr lang="de-DE" sz="3200" b="1" dirty="0" smtClean="0">
                <a:latin typeface="Arial" pitchFamily="34" charset="0"/>
              </a:rPr>
              <a:t>Stoffen und Zubereitungen</a:t>
            </a:r>
            <a:endParaRPr lang="de-DE" sz="3200" b="1" dirty="0" smtClean="0">
              <a:solidFill>
                <a:schemeClr val="tx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989013"/>
            <a:ext cx="8089900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sz="2400" dirty="0" smtClean="0">
                <a:latin typeface="Arial" pitchFamily="34" charset="0"/>
              </a:rPr>
              <a:t>Pflanzenschutzmittel dürfen auch weiterhin für den Eigenbedarf hergestellt werden, wenn die Stoffe und Zubereitungen: </a:t>
            </a:r>
          </a:p>
          <a:p>
            <a:pPr marL="762000" lvl="1" indent="-361950">
              <a:buFont typeface="Symbol" pitchFamily="18" charset="2"/>
              <a:buChar char="-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zum Stichtag 13. Februar 2012 in der BVL-Liste gemäß § 6a Abs. 4 Nr. 3 Buchstabe a des alten Pflanzenschutzgesetzes aufgeführt waren</a:t>
            </a:r>
          </a:p>
          <a:p>
            <a:pPr marL="762000" lvl="1" indent="-361950">
              <a:buFont typeface="Symbol" pitchFamily="18" charset="2"/>
              <a:buChar char="-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nicht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in Anhang I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der Richtlinie 91/414/EWG aufgenommen worden sind</a:t>
            </a:r>
          </a:p>
          <a:p>
            <a:pPr marL="762000" lvl="1" indent="-361950">
              <a:buFont typeface="Symbol" pitchFamily="18" charset="2"/>
              <a:buChar char="-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als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Grundstoff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gemäß Artikel 23 der Verordnung (EG) Nr. 1107/2009 zu genehmigen sind und für die ein solcher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Genehmigungsantrag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bis zum 14. Februar 2013 gestellt worden ist.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Quassia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wurde als einiger Stoff beantragt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BTI ist als Wirkstoff im Anhang I gelistet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17488" y="1370013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endParaRPr lang="de-DE" sz="2800" b="1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5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4200"/>
            <a:ext cx="8470900" cy="1143000"/>
          </a:xfrm>
        </p:spPr>
        <p:txBody>
          <a:bodyPr/>
          <a:lstStyle/>
          <a:p>
            <a:pPr eaLnBrk="1" hangingPunct="1"/>
            <a:r>
              <a:rPr lang="de-DE" sz="3200" b="1" dirty="0" err="1" smtClean="0">
                <a:latin typeface="Arial" pitchFamily="34" charset="0"/>
              </a:rPr>
              <a:t>Inverkehrbringen</a:t>
            </a:r>
            <a:r>
              <a:rPr lang="de-DE" sz="3200" b="1" dirty="0" smtClean="0">
                <a:latin typeface="Arial" pitchFamily="34" charset="0"/>
              </a:rPr>
              <a:t> von behandeltem Saatgut</a:t>
            </a:r>
            <a:r>
              <a:rPr lang="de-DE" sz="3200" dirty="0" smtClean="0">
                <a:latin typeface="Arial" pitchFamily="34" charset="0"/>
              </a:rPr>
              <a:t/>
            </a:r>
            <a:br>
              <a:rPr lang="de-DE" sz="3200" dirty="0" smtClean="0">
                <a:latin typeface="Arial" pitchFamily="34" charset="0"/>
              </a:rPr>
            </a:br>
            <a:r>
              <a:rPr lang="de-DE" sz="2000" dirty="0" smtClean="0">
                <a:latin typeface="Arial" pitchFamily="34" charset="0"/>
              </a:rPr>
              <a:t>(Zulassungsverordnung: Artikel 49)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841500"/>
            <a:ext cx="8521700" cy="4114800"/>
          </a:xfrm>
        </p:spPr>
        <p:txBody>
          <a:bodyPr/>
          <a:lstStyle/>
          <a:p>
            <a:pPr indent="12700" eaLnBrk="1" hangingPunct="1">
              <a:buFontTx/>
              <a:buNone/>
            </a:pPr>
            <a:r>
              <a:rPr lang="de-DE" sz="2800" dirty="0" smtClean="0">
                <a:latin typeface="Arial" pitchFamily="34" charset="0"/>
              </a:rPr>
              <a:t>Die Mitgliedstaaten verbieten nicht das </a:t>
            </a:r>
            <a:r>
              <a:rPr lang="de-DE" sz="2800" b="1" dirty="0" err="1" smtClean="0">
                <a:latin typeface="Arial" pitchFamily="34" charset="0"/>
              </a:rPr>
              <a:t>Inverkehrbringen</a:t>
            </a:r>
            <a:r>
              <a:rPr lang="de-DE" sz="2800" b="1" dirty="0" smtClean="0">
                <a:latin typeface="Arial" pitchFamily="34" charset="0"/>
              </a:rPr>
              <a:t>, Ausbringen </a:t>
            </a:r>
            <a:r>
              <a:rPr lang="de-DE" sz="2800" dirty="0" smtClean="0">
                <a:latin typeface="Arial" pitchFamily="34" charset="0"/>
              </a:rPr>
              <a:t>und</a:t>
            </a:r>
            <a:r>
              <a:rPr lang="de-DE" sz="2800" b="1" dirty="0" smtClean="0">
                <a:latin typeface="Arial" pitchFamily="34" charset="0"/>
              </a:rPr>
              <a:t> Verwenden</a:t>
            </a:r>
            <a:r>
              <a:rPr lang="de-DE" sz="2800" dirty="0" smtClean="0">
                <a:latin typeface="Arial" pitchFamily="34" charset="0"/>
              </a:rPr>
              <a:t> von Saatgut, Pflanzgut und Kultursubstraten, die mit PSM behandelt wurde, wenn:</a:t>
            </a:r>
          </a:p>
          <a:p>
            <a:pPr marL="800100" indent="-457200" eaLnBrk="1" hangingPunct="1"/>
            <a:r>
              <a:rPr lang="de-DE" sz="2800" dirty="0" smtClean="0">
                <a:latin typeface="Arial" pitchFamily="34" charset="0"/>
              </a:rPr>
              <a:t>Sie in D </a:t>
            </a:r>
            <a:r>
              <a:rPr lang="de-DE" sz="2800" dirty="0">
                <a:latin typeface="Arial" pitchFamily="34" charset="0"/>
              </a:rPr>
              <a:t>für dieses Anwendungsgebiet zugelassen 	sind oder aufgebraucht werden dürfen </a:t>
            </a:r>
            <a:r>
              <a:rPr lang="de-DE" sz="2800" dirty="0" smtClean="0">
                <a:latin typeface="Arial" pitchFamily="34" charset="0"/>
              </a:rPr>
              <a:t>oder</a:t>
            </a:r>
          </a:p>
          <a:p>
            <a:pPr marL="800100" indent="-457200" eaLnBrk="1" hangingPunct="1"/>
            <a:r>
              <a:rPr lang="de-DE" sz="2800" dirty="0" smtClean="0">
                <a:latin typeface="Arial" pitchFamily="34" charset="0"/>
              </a:rPr>
              <a:t>Sie in </a:t>
            </a:r>
            <a:r>
              <a:rPr lang="de-DE" sz="2800" dirty="0">
                <a:latin typeface="Arial" pitchFamily="34" charset="0"/>
              </a:rPr>
              <a:t>einem anderen </a:t>
            </a:r>
            <a:r>
              <a:rPr lang="de-DE" sz="2800" dirty="0" smtClean="0">
                <a:latin typeface="Arial" pitchFamily="34" charset="0"/>
              </a:rPr>
              <a:t>MG-Staat </a:t>
            </a:r>
            <a:r>
              <a:rPr lang="de-DE" sz="2800" dirty="0">
                <a:latin typeface="Arial" pitchFamily="34" charset="0"/>
              </a:rPr>
              <a:t>für dieses </a:t>
            </a:r>
            <a:r>
              <a:rPr lang="de-DE" sz="2800" dirty="0" smtClean="0">
                <a:latin typeface="Arial" pitchFamily="34" charset="0"/>
              </a:rPr>
              <a:t>Anwendungsgebiet </a:t>
            </a:r>
            <a:r>
              <a:rPr lang="de-DE" sz="2800" dirty="0">
                <a:latin typeface="Arial" pitchFamily="34" charset="0"/>
              </a:rPr>
              <a:t>zugelassen sind </a:t>
            </a:r>
          </a:p>
          <a:p>
            <a:pPr marL="800100" indent="-457200" eaLnBrk="1" hangingPunct="1"/>
            <a:endParaRPr lang="de-DE" sz="2800" dirty="0">
              <a:latin typeface="Arial" pitchFamily="34" charset="0"/>
            </a:endParaRPr>
          </a:p>
          <a:p>
            <a:pPr marL="800100" indent="-457200" eaLnBrk="1" hangingPunct="1"/>
            <a:endParaRPr lang="de-DE" sz="28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0400"/>
            <a:ext cx="8102600" cy="1143000"/>
          </a:xfrm>
        </p:spPr>
        <p:txBody>
          <a:bodyPr/>
          <a:lstStyle/>
          <a:p>
            <a:pPr eaLnBrk="1" hangingPunct="1"/>
            <a:r>
              <a:rPr lang="de-DE" sz="3200" b="1" smtClean="0">
                <a:latin typeface="Arial" pitchFamily="34" charset="0"/>
              </a:rPr>
              <a:t>Inverkehrbringen von behandeltem Saatgut</a:t>
            </a:r>
            <a:r>
              <a:rPr lang="de-DE" sz="3200" smtClean="0">
                <a:latin typeface="Arial" pitchFamily="34" charset="0"/>
              </a:rPr>
              <a:t/>
            </a:r>
            <a:br>
              <a:rPr lang="de-DE" sz="3200" smtClean="0">
                <a:latin typeface="Arial" pitchFamily="34" charset="0"/>
              </a:rPr>
            </a:br>
            <a:r>
              <a:rPr lang="de-DE" sz="2000" smtClean="0">
                <a:latin typeface="Arial" pitchFamily="34" charset="0"/>
              </a:rPr>
              <a:t>§ 32 PflSchG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2273300"/>
            <a:ext cx="7772400" cy="22987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z="2800" smtClean="0">
                <a:latin typeface="Arial" pitchFamily="34" charset="0"/>
              </a:rPr>
              <a:t>Bei </a:t>
            </a:r>
            <a:r>
              <a:rPr lang="de-DE" sz="2800" b="1" smtClean="0">
                <a:latin typeface="Arial" pitchFamily="34" charset="0"/>
              </a:rPr>
              <a:t>Ruhen</a:t>
            </a:r>
            <a:r>
              <a:rPr lang="de-DE" sz="2800" smtClean="0">
                <a:latin typeface="Arial" pitchFamily="34" charset="0"/>
              </a:rPr>
              <a:t> bzw. </a:t>
            </a:r>
            <a:r>
              <a:rPr lang="de-DE" sz="2800" b="1" smtClean="0">
                <a:latin typeface="Arial" pitchFamily="34" charset="0"/>
              </a:rPr>
              <a:t>Widerruf der Zulassung</a:t>
            </a:r>
            <a:r>
              <a:rPr lang="de-DE" sz="2800" smtClean="0">
                <a:latin typeface="Arial" pitchFamily="34" charset="0"/>
              </a:rPr>
              <a:t> für ein in Deutschland zugelassenes PSM, darf auch Saatgut, Pflanzgut oder Kultursubstrat, das mit diesem PSM behandelt worden ist, nicht in Verkehr gebracht werden.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9588" y="274638"/>
            <a:ext cx="2890837" cy="706437"/>
          </a:xfrm>
          <a:noFill/>
        </p:spPr>
        <p:txBody>
          <a:bodyPr/>
          <a:lstStyle/>
          <a:p>
            <a:pPr algn="l" eaLnBrk="1" hangingPunct="1"/>
            <a:r>
              <a:rPr lang="de-DE" sz="3200" b="1" smtClean="0">
                <a:solidFill>
                  <a:schemeClr val="tx1"/>
                </a:solidFill>
                <a:latin typeface="Arial" pitchFamily="34" charset="0"/>
              </a:rPr>
              <a:t>Gliederung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917575"/>
            <a:ext cx="8229600" cy="48133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de-DE" sz="2800" b="1" dirty="0" smtClean="0">
              <a:latin typeface="Arial" pitchFamily="34" charset="0"/>
            </a:endParaRPr>
          </a:p>
          <a:p>
            <a:pPr eaLnBrk="1" hangingPunct="1"/>
            <a:r>
              <a:rPr lang="de-DE" sz="2800" b="1" dirty="0" smtClean="0">
                <a:latin typeface="Arial" pitchFamily="34" charset="0"/>
              </a:rPr>
              <a:t>Das neue Pflanzenschutzgesetz	</a:t>
            </a:r>
            <a:endParaRPr lang="de-DE" sz="900" b="1" dirty="0">
              <a:latin typeface="Arial" pitchFamily="34" charset="0"/>
            </a:endParaRPr>
          </a:p>
          <a:p>
            <a:pPr eaLnBrk="1" hangingPunct="1"/>
            <a:r>
              <a:rPr lang="de-DE" sz="2800" b="1" dirty="0" smtClean="0">
                <a:latin typeface="Arial" pitchFamily="34" charset="0"/>
              </a:rPr>
              <a:t>Änderungen in Zulassung und Genehmigung</a:t>
            </a:r>
          </a:p>
          <a:p>
            <a:pPr eaLnBrk="1" hangingPunct="1"/>
            <a:r>
              <a:rPr lang="de-DE" sz="2800" b="1" dirty="0" smtClean="0">
                <a:latin typeface="Arial" pitchFamily="34" charset="0"/>
              </a:rPr>
              <a:t>Schäden an Hängebegonien</a:t>
            </a:r>
          </a:p>
          <a:p>
            <a:pPr eaLnBrk="1" hangingPunct="1"/>
            <a:r>
              <a:rPr lang="de-DE" sz="2800" b="1" dirty="0" smtClean="0">
                <a:latin typeface="Arial" pitchFamily="34" charset="0"/>
              </a:rPr>
              <a:t>Falscher Mehltau</a:t>
            </a:r>
          </a:p>
          <a:p>
            <a:pPr eaLnBrk="1" hangingPunct="1"/>
            <a:endParaRPr lang="de-DE" sz="2800" b="1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endParaRPr lang="de-DE" sz="2800" b="1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197100"/>
            <a:ext cx="7772400" cy="20447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mtClean="0">
                <a:latin typeface="Arial" pitchFamily="34" charset="0"/>
              </a:rPr>
              <a:t>Eine Genehmigung darf nicht für die Behandlung von Saatgut erteilt werden, es sei denn, das behandelte Saatgut soll im eigenen Betrieb verwendet werden.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z="3200" b="1" smtClean="0">
                <a:latin typeface="Arial" pitchFamily="34" charset="0"/>
              </a:rPr>
              <a:t>Inverkehrbringen von behandeltem Saatgut</a:t>
            </a:r>
            <a:r>
              <a:rPr lang="de-DE" sz="3200" smtClean="0">
                <a:latin typeface="Arial" pitchFamily="34" charset="0"/>
              </a:rPr>
              <a:t/>
            </a:r>
            <a:br>
              <a:rPr lang="de-DE" sz="3200" smtClean="0">
                <a:latin typeface="Arial" pitchFamily="34" charset="0"/>
              </a:rPr>
            </a:br>
            <a:r>
              <a:rPr lang="de-DE" sz="2000" smtClean="0">
                <a:latin typeface="Arial" pitchFamily="34" charset="0"/>
              </a:rPr>
              <a:t>§ 22 (2) PflSchG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b="1" smtClean="0">
                <a:latin typeface="Arial" pitchFamily="34" charset="0"/>
              </a:rPr>
              <a:t>RL 2009/127/EG</a:t>
            </a:r>
            <a:br>
              <a:rPr lang="de-DE" sz="3200" b="1" smtClean="0">
                <a:latin typeface="Arial" pitchFamily="34" charset="0"/>
              </a:rPr>
            </a:br>
            <a:r>
              <a:rPr lang="de-DE" sz="2800" b="1" smtClean="0">
                <a:latin typeface="Arial" pitchFamily="34" charset="0"/>
              </a:rPr>
              <a:t>„</a:t>
            </a:r>
            <a:r>
              <a:rPr lang="de-DE" sz="2800" smtClean="0">
                <a:latin typeface="Arial" pitchFamily="34" charset="0"/>
              </a:rPr>
              <a:t>Maschinen Richtlinie“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981200"/>
            <a:ext cx="8534400" cy="4114800"/>
          </a:xfrm>
        </p:spPr>
        <p:txBody>
          <a:bodyPr/>
          <a:lstStyle/>
          <a:p>
            <a:pPr eaLnBrk="1" hangingPunct="1"/>
            <a:r>
              <a:rPr lang="de-DE" dirty="0" smtClean="0">
                <a:latin typeface="Arial" pitchFamily="34" charset="0"/>
              </a:rPr>
              <a:t>Neue Geräte müssen künftig einer EU-Norm entsprechen (Konformitätserklärung des Herstellers)</a:t>
            </a:r>
          </a:p>
          <a:p>
            <a:pPr eaLnBrk="1" hangingPunct="1"/>
            <a:r>
              <a:rPr lang="de-DE" dirty="0" smtClean="0">
                <a:latin typeface="Arial" pitchFamily="34" charset="0"/>
              </a:rPr>
              <a:t>Schafft gleiche Voraussetzungen für das </a:t>
            </a:r>
            <a:r>
              <a:rPr lang="de-DE" dirty="0" err="1" smtClean="0">
                <a:latin typeface="Arial" pitchFamily="34" charset="0"/>
              </a:rPr>
              <a:t>Inverkehrbringen</a:t>
            </a:r>
            <a:r>
              <a:rPr lang="de-DE" dirty="0" smtClean="0">
                <a:latin typeface="Arial" pitchFamily="34" charset="0"/>
              </a:rPr>
              <a:t> neuer </a:t>
            </a:r>
            <a:r>
              <a:rPr lang="de-DE" dirty="0" err="1" smtClean="0">
                <a:latin typeface="Arial" pitchFamily="34" charset="0"/>
              </a:rPr>
              <a:t>PSGeräte</a:t>
            </a:r>
            <a:endParaRPr lang="de-DE" dirty="0" smtClean="0">
              <a:latin typeface="Arial" pitchFamily="34" charset="0"/>
            </a:endParaRPr>
          </a:p>
          <a:p>
            <a:pPr marL="0" indent="0" eaLnBrk="1" hangingPunct="1">
              <a:buNone/>
            </a:pPr>
            <a:r>
              <a:rPr lang="de-DE" dirty="0" smtClean="0">
                <a:solidFill>
                  <a:srgbClr val="800000"/>
                </a:solidFill>
                <a:latin typeface="Arial" pitchFamily="34" charset="0"/>
                <a:sym typeface="Wingdings" pitchFamily="2" charset="2"/>
              </a:rPr>
              <a:t> </a:t>
            </a:r>
            <a:r>
              <a:rPr lang="de-DE" dirty="0" smtClean="0">
                <a:solidFill>
                  <a:srgbClr val="800000"/>
                </a:solidFill>
                <a:latin typeface="Arial" pitchFamily="34" charset="0"/>
              </a:rPr>
              <a:t>Pflanzenschutzgeräteverordnung regelt Details</a:t>
            </a:r>
            <a:endParaRPr lang="de-DE" b="1" dirty="0" smtClean="0">
              <a:solidFill>
                <a:srgbClr val="800000"/>
              </a:solidFill>
              <a:latin typeface="Arial" pitchFamily="34" charset="0"/>
            </a:endParaRPr>
          </a:p>
          <a:p>
            <a:pPr marL="0" indent="0" eaLnBrk="1" hangingPunct="1">
              <a:buNone/>
            </a:pPr>
            <a:endParaRPr lang="de-DE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295275"/>
            <a:ext cx="7772400" cy="990600"/>
          </a:xfrm>
          <a:noFill/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chemeClr val="tx1"/>
                </a:solidFill>
                <a:latin typeface="Arial" charset="0"/>
              </a:rPr>
              <a:t>Pflanzenschutzgeräteverordnung (Entwurf)</a:t>
            </a:r>
            <a:br>
              <a:rPr lang="de-DE" sz="28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de-DE" sz="2400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149350"/>
            <a:ext cx="7772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2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latin typeface="Arial" charset="0"/>
              </a:rPr>
              <a:t>neue Pflanzenschutzgeräte müssen EU-einheitlichen Normen entsprechen (CE- Kennzeichen)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latin typeface="Arial" charset="0"/>
              </a:rPr>
              <a:t>Erste Prüfung spätestens 6 Monate nach Ingebrauchnahme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latin typeface="Arial" charset="0"/>
              </a:rPr>
              <a:t>Prüfung vorerst alle 2 Jahre (evtl. auch andere Abstände möglich) von amtl. Anerkannter Kontrollstelle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latin typeface="Arial" charset="0"/>
              </a:rPr>
              <a:t>Wenn Verordnung in Kraft tritt müssen alte Geräte spätestens 1 Jahr nach Ablauf der alten Prüffrist erneut geprüft werden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de-DE" sz="2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de-DE" sz="2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2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2800" dirty="0" smtClean="0">
                <a:latin typeface="Arial" charset="0"/>
              </a:rPr>
              <a:t>	</a:t>
            </a:r>
            <a:endParaRPr lang="de-DE" sz="2800" b="1" dirty="0" smtClean="0">
              <a:solidFill>
                <a:srgbClr val="8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76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295275"/>
            <a:ext cx="7772400" cy="990600"/>
          </a:xfrm>
          <a:noFill/>
        </p:spPr>
        <p:txBody>
          <a:bodyPr/>
          <a:lstStyle/>
          <a:p>
            <a:pPr eaLnBrk="1" hangingPunct="1"/>
            <a:r>
              <a:rPr lang="de-DE" sz="2800" b="1" smtClean="0">
                <a:solidFill>
                  <a:schemeClr val="tx1"/>
                </a:solidFill>
                <a:latin typeface="Arial" charset="0"/>
              </a:rPr>
              <a:t>Pflanzenschutzgeräteverordnung (Entwurf)</a:t>
            </a:r>
            <a:endParaRPr lang="de-DE" sz="24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416050"/>
            <a:ext cx="7772400" cy="371475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2800" b="1" dirty="0" smtClean="0">
                <a:latin typeface="Arial" charset="0"/>
              </a:rPr>
              <a:t>Von der Geräteprüfung ausgenommen sind:</a:t>
            </a:r>
            <a:endParaRPr lang="de-DE" sz="2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2800" dirty="0" smtClean="0">
                <a:latin typeface="Arial" charset="0"/>
              </a:rPr>
              <a:t>Sprühflaschen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dirty="0" smtClean="0">
                <a:latin typeface="Arial" charset="0"/>
              </a:rPr>
              <a:t>Druckspeicherspritzen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dirty="0" smtClean="0">
                <a:latin typeface="Arial" charset="0"/>
              </a:rPr>
              <a:t>Streichgeräte oder Spritzgeräte mit </a:t>
            </a:r>
            <a:r>
              <a:rPr lang="de-DE" sz="2800" dirty="0" err="1" smtClean="0">
                <a:latin typeface="Arial" charset="0"/>
              </a:rPr>
              <a:t>Rotationszerstäubner</a:t>
            </a:r>
            <a:endParaRPr lang="de-DE" sz="2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2800" dirty="0" smtClean="0">
                <a:latin typeface="Arial" charset="0"/>
              </a:rPr>
              <a:t>Handbetätigte Rückenspritzgeräte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dirty="0" smtClean="0">
                <a:latin typeface="Arial" charset="0"/>
              </a:rPr>
              <a:t>Motorbetriebene Rückenspritz- oder -sprühgeräte</a:t>
            </a:r>
          </a:p>
        </p:txBody>
      </p:sp>
    </p:spTree>
    <p:extLst>
      <p:ext uri="{BB962C8B-B14F-4D97-AF65-F5344CB8AC3E}">
        <p14:creationId xmlns:p14="http://schemas.microsoft.com/office/powerpoint/2010/main" val="3462212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295275"/>
            <a:ext cx="7772400" cy="990600"/>
          </a:xfrm>
          <a:noFill/>
        </p:spPr>
        <p:txBody>
          <a:bodyPr/>
          <a:lstStyle/>
          <a:p>
            <a:pPr eaLnBrk="1" hangingPunct="1"/>
            <a:r>
              <a:rPr lang="de-DE" sz="2800" b="1" smtClean="0">
                <a:solidFill>
                  <a:schemeClr val="tx1"/>
                </a:solidFill>
                <a:latin typeface="Arial" charset="0"/>
              </a:rPr>
              <a:t>Pflanzenschutzgeräteverordnung (Entwurf)</a:t>
            </a:r>
            <a:endParaRPr lang="de-DE" sz="24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174750"/>
            <a:ext cx="7772400" cy="247015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2400" b="1" smtClean="0">
                <a:latin typeface="Arial" charset="0"/>
              </a:rPr>
              <a:t>Bis 31.12.2020 erstmals geprüft werden müssen: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sz="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sz="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2400" smtClean="0">
                <a:latin typeface="Arial" charset="0"/>
              </a:rPr>
              <a:t>Stationäre und mobile Beizgeräte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smtClean="0">
                <a:latin typeface="Arial" charset="0"/>
              </a:rPr>
              <a:t>Granulatstreugeräte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smtClean="0">
                <a:latin typeface="Arial" charset="0"/>
              </a:rPr>
              <a:t>Schleppergetragene oder von einer Person geschobene oder gezogene Streigeräte 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smtClean="0">
                <a:latin typeface="Arial" charset="0"/>
              </a:rPr>
              <a:t>Bodenentseuchungsgeräte</a:t>
            </a:r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676275" y="3765550"/>
            <a:ext cx="777240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de-DE" b="1">
                <a:latin typeface="Arial" charset="0"/>
              </a:rPr>
              <a:t>Bis 26.11.2016 erstmals geprüft werden müssen: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</a:pPr>
            <a:endParaRPr lang="de-DE" sz="800">
              <a:latin typeface="Arial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</a:pPr>
            <a:endParaRPr lang="de-DE" sz="800">
              <a:latin typeface="Arial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>
                <a:latin typeface="Arial" charset="0"/>
              </a:rPr>
              <a:t>Nebelgeräte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>
                <a:latin typeface="Arial" charset="0"/>
              </a:rPr>
              <a:t>Karrenspritzen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>
                <a:latin typeface="Arial" charset="0"/>
              </a:rPr>
              <a:t>Stationäre Spritz- und Sprühgeräte für Flächen- und Raumkulturen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>
                <a:latin typeface="Arial" charset="0"/>
              </a:rPr>
              <a:t>ULV-Spritzgeräte</a:t>
            </a:r>
          </a:p>
        </p:txBody>
      </p:sp>
    </p:spTree>
    <p:extLst>
      <p:ext uri="{BB962C8B-B14F-4D97-AF65-F5344CB8AC3E}">
        <p14:creationId xmlns:p14="http://schemas.microsoft.com/office/powerpoint/2010/main" val="571279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295275"/>
            <a:ext cx="7772400" cy="990600"/>
          </a:xfrm>
          <a:noFill/>
        </p:spPr>
        <p:txBody>
          <a:bodyPr/>
          <a:lstStyle/>
          <a:p>
            <a:pPr eaLnBrk="1" hangingPunct="1"/>
            <a:r>
              <a:rPr lang="de-DE" sz="2800" b="1" smtClean="0">
                <a:solidFill>
                  <a:schemeClr val="tx1"/>
                </a:solidFill>
                <a:latin typeface="Arial" charset="0"/>
              </a:rPr>
              <a:t>Pflanzenschutzgeräteverordnung (Entwurf)</a:t>
            </a:r>
            <a:endParaRPr lang="de-DE" sz="24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022350"/>
            <a:ext cx="7772400" cy="5086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b="1" dirty="0" smtClean="0">
                <a:latin typeface="Arial" charset="0"/>
              </a:rPr>
              <a:t>Geräte müssen so beschaffen sein, dass: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800" dirty="0" smtClean="0">
              <a:latin typeface="Arial" charset="0"/>
            </a:endParaRPr>
          </a:p>
          <a:p>
            <a:pPr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sie zuverlässig funktionieren, </a:t>
            </a:r>
          </a:p>
          <a:p>
            <a:pPr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sie sich bestimmungsgemäß und sachgerecht verwenden lassen, </a:t>
            </a:r>
          </a:p>
          <a:p>
            <a:pPr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sie ausreichend genau dosieren und verteilen, </a:t>
            </a:r>
          </a:p>
          <a:p>
            <a:pPr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sie sich sicher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befüllen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lassen, </a:t>
            </a:r>
          </a:p>
          <a:p>
            <a:pPr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sie gegen Verschmutzung so gesichert sind, dass ihre Funktion nicht beeinträchtigt wird, </a:t>
            </a:r>
          </a:p>
          <a:p>
            <a:pPr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Pflanzenschutzmittel nicht unbeabsichtigt austreten können, 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der Vorrat an Pflanzenschutzmitteln leicht erkennbar ist, </a:t>
            </a:r>
          </a:p>
          <a:p>
            <a:pPr marL="0" indent="0">
              <a:buFontTx/>
              <a:buNone/>
              <a:defRPr/>
            </a:pP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67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295275"/>
            <a:ext cx="7772400" cy="990600"/>
          </a:xfrm>
          <a:noFill/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chemeClr val="tx1"/>
                </a:solidFill>
                <a:latin typeface="Arial" charset="0"/>
              </a:rPr>
              <a:t>Pflanzenschutzgeräteverordnung (Entwurf)</a:t>
            </a:r>
            <a:endParaRPr lang="de-DE" sz="2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022350"/>
            <a:ext cx="7772400" cy="4349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b="1" dirty="0" smtClean="0">
                <a:latin typeface="Arial" charset="0"/>
              </a:rPr>
              <a:t>Geräte müssen so beschaffen sein, dass: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800" dirty="0" smtClean="0">
              <a:latin typeface="Arial" charset="0"/>
            </a:endParaRPr>
          </a:p>
          <a:p>
            <a:pPr>
              <a:defRPr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sie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sich leicht, genügend genau und reproduzierbar einstellen lassen, </a:t>
            </a:r>
          </a:p>
          <a:p>
            <a:pPr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sie ausreichend mit genügend genau anzeigenden Betriebsmesseinrichtungen ausgestattet sind,</a:t>
            </a:r>
          </a:p>
          <a:p>
            <a:pPr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sie sich vom Arbeitsplatz sicher bedienen, kontrollieren und sofort abstellen lassen,</a:t>
            </a:r>
          </a:p>
          <a:p>
            <a:pPr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sie sich sicher, leicht und völlig entleeren lassen,</a:t>
            </a:r>
          </a:p>
          <a:p>
            <a:pPr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sie sich leicht und gründlich reinigen lassen und </a:t>
            </a:r>
          </a:p>
          <a:p>
            <a:pPr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die jeweils zu ihrer Prüfung erforderlichen, einfachen Messgeräte angeschlossen werden können</a:t>
            </a:r>
            <a:r>
              <a:rPr lang="de-DE" sz="2400" dirty="0"/>
              <a:t>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de-DE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5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606CB90-CA7A-49AD-AC7F-67340A4DF0D9}" type="slidenum">
              <a:rPr lang="de-DE" sz="1000">
                <a:latin typeface="Arial Narrow" pitchFamily="34" charset="0"/>
              </a:rPr>
              <a:pPr eaLnBrk="1" hangingPunct="1"/>
              <a:t>27</a:t>
            </a:fld>
            <a:endParaRPr lang="de-DE" sz="1000">
              <a:latin typeface="Arial Narrow" pitchFamily="34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468312" y="1316038"/>
            <a:ext cx="8497887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e-DE" sz="2000" b="1" dirty="0">
                <a:latin typeface="Arial" pitchFamily="34" charset="0"/>
                <a:cs typeface="Arial" pitchFamily="34" charset="0"/>
              </a:rPr>
              <a:t>§ 6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000" b="1" dirty="0">
                <a:latin typeface="Arial" pitchFamily="34" charset="0"/>
                <a:cs typeface="Arial" pitchFamily="34" charset="0"/>
              </a:rPr>
              <a:t>Verwendungsverbot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b="1" dirty="0">
                <a:latin typeface="Arial" pitchFamily="34" charset="0"/>
                <a:cs typeface="Arial" pitchFamily="34" charset="0"/>
              </a:rPr>
              <a:t> 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Pflanzenschutzgeräte, die keiner vorgeschriebenen Kontrolle unterzogen worden oder nicht mit einer gültigen Plakette versehen worden sind, dürfen nicht verwendet werden.</a:t>
            </a: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de-DE" sz="2000" b="1" dirty="0">
                <a:latin typeface="Arial" pitchFamily="34" charset="0"/>
                <a:cs typeface="Arial" pitchFamily="34" charset="0"/>
              </a:rPr>
              <a:t>§ 7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000" b="1" dirty="0">
                <a:latin typeface="Arial" pitchFamily="34" charset="0"/>
                <a:cs typeface="Arial" pitchFamily="34" charset="0"/>
              </a:rPr>
              <a:t>Ordnungswidrigkeiten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b="1" dirty="0">
                <a:latin typeface="Arial" pitchFamily="34" charset="0"/>
                <a:cs typeface="Arial" pitchFamily="34" charset="0"/>
              </a:rPr>
              <a:t> 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Ordnungswidrig im Sinne des § 68 Absatz 1 Nummer 3 Buchstabe a des Pflanzenschutzgesetzes handelt, wer vorsätzlich oder fahrlässig entgegen § 4 ein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Pflanzenschutzgerät (Prüfpflicht)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verwendet.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0075" y="295275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2800" b="1" dirty="0" smtClean="0">
                <a:solidFill>
                  <a:schemeClr val="tx1"/>
                </a:solidFill>
                <a:latin typeface="Arial" charset="0"/>
              </a:rPr>
              <a:t>Pflanzenschutzgeräteverordnung (Entwurf)</a:t>
            </a:r>
            <a:endParaRPr lang="de-DE" sz="2400" dirty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51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76275" y="581025"/>
            <a:ext cx="7772400" cy="914400"/>
          </a:xfrm>
          <a:noFill/>
        </p:spPr>
        <p:txBody>
          <a:bodyPr/>
          <a:lstStyle/>
          <a:p>
            <a:pPr eaLnBrk="1" hangingPunct="1"/>
            <a:r>
              <a:rPr lang="de-DE" sz="3600" b="1" smtClean="0">
                <a:solidFill>
                  <a:schemeClr val="tx1"/>
                </a:solidFill>
                <a:latin typeface="Arial" pitchFamily="34" charset="0"/>
              </a:rPr>
              <a:t>Sachkunde </a:t>
            </a:r>
            <a:br>
              <a:rPr lang="de-DE" sz="3600" b="1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de-DE" sz="2400" smtClean="0">
                <a:solidFill>
                  <a:schemeClr val="tx1"/>
                </a:solidFill>
                <a:latin typeface="Arial" pitchFamily="34" charset="0"/>
              </a:rPr>
              <a:t> § 9 PflSchG </a:t>
            </a:r>
            <a:br>
              <a:rPr lang="de-DE" sz="2400" smtClean="0">
                <a:solidFill>
                  <a:schemeClr val="tx1"/>
                </a:solidFill>
                <a:latin typeface="Arial" pitchFamily="34" charset="0"/>
              </a:rPr>
            </a:br>
            <a:endParaRPr lang="de-DE" sz="24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4850" y="2166938"/>
            <a:ext cx="7772400" cy="44370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400" smtClean="0">
                <a:latin typeface="Arial" pitchFamily="34" charset="0"/>
              </a:rPr>
              <a:t>berufliche Anwender von Pflanzenschutzmitteln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smtClean="0">
                <a:latin typeface="Arial" pitchFamily="34" charset="0"/>
              </a:rPr>
              <a:t>Vertreiber von Pflanzenschutzmitteln (Groß-, Einzelhändler, Verkäufer, Lieferanten)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smtClean="0">
                <a:latin typeface="Arial" pitchFamily="34" charset="0"/>
              </a:rPr>
              <a:t>Berater im Pflanzenschutz (private oder öffentliche Beratungsdienste, Handelsvertreter, Einzelhändler) 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smtClean="0">
                <a:latin typeface="Arial" pitchFamily="34" charset="0"/>
              </a:rPr>
              <a:t>Personen, die Pflanzenschutzmittel im Rahmen eines Ausbildungsverhältnisses oder einer Hilfstätigkeit anwenden, anleiten oder beaufsichtigen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smtClean="0">
                <a:latin typeface="Arial" pitchFamily="34" charset="0"/>
              </a:rPr>
              <a:t>Personen, die Pflanzenschutzmittel über das Internet, auch außerhalb gewerbsmäßiger Tätigkeit, in Verkehr bringen</a:t>
            </a:r>
          </a:p>
        </p:txBody>
      </p:sp>
      <p:sp>
        <p:nvSpPr>
          <p:cNvPr id="30724" name="Rectangle 1028"/>
          <p:cNvSpPr>
            <a:spLocks noChangeArrowheads="1"/>
          </p:cNvSpPr>
          <p:nvPr/>
        </p:nvSpPr>
        <p:spPr bwMode="auto">
          <a:xfrm>
            <a:off x="709613" y="1489075"/>
            <a:ext cx="559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de-DE">
                <a:latin typeface="Arial" pitchFamily="34" charset="0"/>
              </a:rPr>
              <a:t>Sachkundenachweis ist</a:t>
            </a:r>
            <a:r>
              <a:rPr lang="de-DE" b="1">
                <a:latin typeface="Arial" pitchFamily="34" charset="0"/>
              </a:rPr>
              <a:t> erforderlich </a:t>
            </a:r>
            <a:r>
              <a:rPr lang="de-DE">
                <a:latin typeface="Arial" pitchFamily="34" charset="0"/>
              </a:rPr>
              <a:t>für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1362074"/>
            <a:ext cx="8434387" cy="3984625"/>
          </a:xfrm>
          <a:noFill/>
        </p:spPr>
        <p:txBody>
          <a:bodyPr/>
          <a:lstStyle/>
          <a:p>
            <a:pPr marL="361950" indent="-361950" eaLnBrk="1" hangingPunct="1">
              <a:lnSpc>
                <a:spcPct val="90000"/>
              </a:lnSpc>
            </a:pPr>
            <a:r>
              <a:rPr lang="de-DE" sz="2400" dirty="0" smtClean="0">
                <a:latin typeface="Arial" pitchFamily="34" charset="0"/>
              </a:rPr>
              <a:t>nach </a:t>
            </a:r>
            <a:r>
              <a:rPr lang="de-DE" sz="2400" b="1" dirty="0" smtClean="0">
                <a:latin typeface="Arial" pitchFamily="34" charset="0"/>
              </a:rPr>
              <a:t>altem Recht</a:t>
            </a:r>
            <a:r>
              <a:rPr lang="de-DE" sz="2400" dirty="0" smtClean="0">
                <a:latin typeface="Arial" pitchFamily="34" charset="0"/>
              </a:rPr>
              <a:t> erworbene Sachkunde </a:t>
            </a:r>
            <a:r>
              <a:rPr lang="de-DE" sz="2400" b="1" dirty="0" smtClean="0">
                <a:latin typeface="Arial" pitchFamily="34" charset="0"/>
              </a:rPr>
              <a:t>gilt bis zum 26.11.2015</a:t>
            </a:r>
            <a:endParaRPr lang="de-DE" sz="2400" dirty="0" smtClean="0">
              <a:latin typeface="Arial" pitchFamily="34" charset="0"/>
            </a:endParaRPr>
          </a:p>
          <a:p>
            <a:pPr marL="361950" indent="-361950" eaLnBrk="1" hangingPunct="1">
              <a:lnSpc>
                <a:spcPct val="90000"/>
              </a:lnSpc>
            </a:pPr>
            <a:r>
              <a:rPr lang="de-DE" sz="2400" dirty="0" smtClean="0">
                <a:latin typeface="Arial" pitchFamily="34" charset="0"/>
              </a:rPr>
              <a:t>nach altem Recht sachkundige Personen können </a:t>
            </a:r>
            <a:r>
              <a:rPr lang="de-DE" sz="2400" b="1" dirty="0" smtClean="0">
                <a:latin typeface="Arial" pitchFamily="34" charset="0"/>
              </a:rPr>
              <a:t>bis zum 26.05.2015</a:t>
            </a:r>
            <a:r>
              <a:rPr lang="de-DE" sz="2400" dirty="0" smtClean="0">
                <a:latin typeface="Arial" pitchFamily="34" charset="0"/>
              </a:rPr>
              <a:t> einen Antrag auf Ausstellung eines Sachkundenachweises stellen</a:t>
            </a:r>
          </a:p>
          <a:p>
            <a:pPr marL="361950" indent="-361950" eaLnBrk="1" hangingPunct="1">
              <a:lnSpc>
                <a:spcPct val="90000"/>
              </a:lnSpc>
            </a:pPr>
            <a:r>
              <a:rPr lang="de-DE" sz="2400" dirty="0" smtClean="0">
                <a:latin typeface="Arial" pitchFamily="34" charset="0"/>
              </a:rPr>
              <a:t>sachkundige Personen sind verpflichtet, </a:t>
            </a:r>
            <a:r>
              <a:rPr lang="de-DE" sz="2400" b="1" dirty="0" smtClean="0">
                <a:latin typeface="Arial" pitchFamily="34" charset="0"/>
              </a:rPr>
              <a:t>alle 3 Jahre</a:t>
            </a:r>
            <a:r>
              <a:rPr lang="de-DE" sz="2400" dirty="0" smtClean="0">
                <a:latin typeface="Arial" pitchFamily="34" charset="0"/>
              </a:rPr>
              <a:t> eine anerkannte </a:t>
            </a:r>
            <a:r>
              <a:rPr lang="de-DE" sz="2400" b="1" dirty="0" smtClean="0">
                <a:latin typeface="Arial" pitchFamily="34" charset="0"/>
              </a:rPr>
              <a:t>Fort- oder Weiterbildungsmaßnahme</a:t>
            </a:r>
            <a:r>
              <a:rPr lang="de-DE" sz="2400" dirty="0" smtClean="0">
                <a:latin typeface="Arial" pitchFamily="34" charset="0"/>
              </a:rPr>
              <a:t> wahrzunehmen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762000" y="447675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sz="3600" b="1">
                <a:latin typeface="Arial" pitchFamily="34" charset="0"/>
              </a:rPr>
              <a:t>Sachkunde </a:t>
            </a:r>
            <a:r>
              <a:rPr lang="de-DE" sz="3600">
                <a:latin typeface="Arial" pitchFamily="34" charset="0"/>
              </a:rPr>
              <a:t/>
            </a:r>
            <a:br>
              <a:rPr lang="de-DE" sz="3600">
                <a:latin typeface="Arial" pitchFamily="34" charset="0"/>
              </a:rPr>
            </a:br>
            <a:r>
              <a:rPr lang="de-DE">
                <a:latin typeface="Arial" pitchFamily="34" charset="0"/>
              </a:rPr>
              <a:t> § 9 PflSchG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1716088"/>
            <a:ext cx="7772400" cy="1143000"/>
          </a:xfrm>
        </p:spPr>
        <p:txBody>
          <a:bodyPr/>
          <a:lstStyle/>
          <a:p>
            <a:pPr eaLnBrk="1" hangingPunct="1"/>
            <a:r>
              <a:rPr lang="de-DE" sz="3600" b="1" smtClean="0">
                <a:latin typeface="Arial Unicode MS" pitchFamily="34" charset="-128"/>
              </a:rPr>
              <a:t>Das neue Pflanzenschutzgesetz</a:t>
            </a:r>
            <a:endParaRPr lang="de-DE" sz="2000" smtClean="0"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803400"/>
            <a:ext cx="7772400" cy="4114800"/>
          </a:xfrm>
        </p:spPr>
        <p:txBody>
          <a:bodyPr/>
          <a:lstStyle/>
          <a:p>
            <a:pPr eaLnBrk="1" hangingPunct="1"/>
            <a:r>
              <a:rPr lang="de-DE" sz="2400" dirty="0" smtClean="0">
                <a:latin typeface="Arial" pitchFamily="34" charset="0"/>
              </a:rPr>
              <a:t>Beginn des 3-Jahreszeitraumes für Fort- und Weiter-bildung: </a:t>
            </a:r>
            <a:r>
              <a:rPr lang="de-DE" sz="2400" b="1" dirty="0" smtClean="0">
                <a:latin typeface="Arial" pitchFamily="34" charset="0"/>
              </a:rPr>
              <a:t>01.01.2013</a:t>
            </a:r>
            <a:r>
              <a:rPr lang="de-DE" sz="2400" dirty="0" smtClean="0">
                <a:latin typeface="Arial" pitchFamily="34" charset="0"/>
              </a:rPr>
              <a:t> </a:t>
            </a:r>
          </a:p>
          <a:p>
            <a:pPr eaLnBrk="1" hangingPunct="1"/>
            <a:r>
              <a:rPr lang="de-DE" sz="2400" dirty="0" smtClean="0">
                <a:latin typeface="Arial" pitchFamily="34" charset="0"/>
              </a:rPr>
              <a:t>Nachweis von Fort- oder Weiter-bildungen ist Behörden auf Verlangen vorzulegen.</a:t>
            </a:r>
          </a:p>
          <a:p>
            <a:pPr eaLnBrk="1" hangingPunct="1"/>
            <a:r>
              <a:rPr lang="de-DE" sz="2400" dirty="0" smtClean="0">
                <a:latin typeface="Arial" pitchFamily="34" charset="0"/>
              </a:rPr>
              <a:t>kein Fortbildungsnachweis: Behörde setzt eine Frist</a:t>
            </a:r>
          </a:p>
          <a:p>
            <a:pPr eaLnBrk="1" hangingPunct="1"/>
            <a:r>
              <a:rPr lang="de-DE" sz="2400" dirty="0" smtClean="0">
                <a:latin typeface="Arial" pitchFamily="34" charset="0"/>
              </a:rPr>
              <a:t>Widerruf der Sachkunde bei Nichteinhaltung der Frist</a:t>
            </a:r>
          </a:p>
          <a:p>
            <a:pPr eaLnBrk="1" hangingPunct="1"/>
            <a:r>
              <a:rPr lang="de-DE" sz="2400" dirty="0" smtClean="0">
                <a:latin typeface="Arial" pitchFamily="34" charset="0"/>
              </a:rPr>
              <a:t>Widerruf der Sachkunde bei wiederholten Verstößen gegen das PSG und die </a:t>
            </a:r>
            <a:r>
              <a:rPr lang="de-DE" sz="2400" dirty="0" err="1" smtClean="0">
                <a:latin typeface="Arial" pitchFamily="34" charset="0"/>
              </a:rPr>
              <a:t>SachkundeVO</a:t>
            </a:r>
            <a:endParaRPr lang="de-DE" sz="2400" dirty="0" smtClean="0">
              <a:latin typeface="Arial" pitchFamily="34" charset="0"/>
            </a:endParaRPr>
          </a:p>
          <a:p>
            <a:pPr eaLnBrk="1" hangingPunct="1"/>
            <a:r>
              <a:rPr lang="de-DE" sz="2400" dirty="0" smtClean="0">
                <a:latin typeface="Arial" pitchFamily="34" charset="0"/>
              </a:rPr>
              <a:t>Wiedererlangung der Sachkunde nach erneuter Prüfung</a:t>
            </a:r>
            <a:endParaRPr lang="de-DE" sz="2800" dirty="0" smtClean="0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z="3600" b="1" smtClean="0">
                <a:solidFill>
                  <a:schemeClr val="tx1"/>
                </a:solidFill>
                <a:latin typeface="Arial" pitchFamily="34" charset="0"/>
              </a:rPr>
              <a:t>Sachkunde </a:t>
            </a:r>
            <a:r>
              <a:rPr lang="de-DE" sz="360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de-DE" sz="360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de-DE" sz="2400" smtClean="0">
                <a:solidFill>
                  <a:schemeClr val="tx1"/>
                </a:solidFill>
                <a:latin typeface="Arial" pitchFamily="34" charset="0"/>
              </a:rPr>
              <a:t> § 9 PflSchG </a:t>
            </a:r>
            <a:br>
              <a:rPr lang="de-DE" sz="2400" smtClean="0">
                <a:solidFill>
                  <a:schemeClr val="tx1"/>
                </a:solidFill>
                <a:latin typeface="Arial" pitchFamily="34" charset="0"/>
              </a:rPr>
            </a:br>
            <a:endParaRPr lang="de-DE" sz="24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898650"/>
            <a:ext cx="8229600" cy="3557588"/>
          </a:xfrm>
          <a:noFill/>
        </p:spPr>
        <p:txBody>
          <a:bodyPr/>
          <a:lstStyle/>
          <a:p>
            <a:pPr eaLnBrk="1" hangingPunct="1"/>
            <a:r>
              <a:rPr lang="de-DE" sz="2400" smtClean="0">
                <a:latin typeface="Arial" pitchFamily="34" charset="0"/>
              </a:rPr>
              <a:t>nicht berufliche Anwender von Pflanzenschutzmittel, die im Bereich </a:t>
            </a:r>
            <a:r>
              <a:rPr lang="de-DE" sz="2400" b="1" smtClean="0">
                <a:latin typeface="Arial" pitchFamily="34" charset="0"/>
              </a:rPr>
              <a:t>Haus- und Kleingarten</a:t>
            </a:r>
            <a:r>
              <a:rPr lang="de-DE" sz="2400" smtClean="0">
                <a:latin typeface="Arial" pitchFamily="34" charset="0"/>
              </a:rPr>
              <a:t> zugelassen sind.</a:t>
            </a:r>
          </a:p>
          <a:p>
            <a:pPr eaLnBrk="1" hangingPunct="1"/>
            <a:r>
              <a:rPr lang="de-DE" sz="2400" smtClean="0">
                <a:latin typeface="Arial" pitchFamily="34" charset="0"/>
              </a:rPr>
              <a:t>die Ausübung </a:t>
            </a:r>
            <a:r>
              <a:rPr lang="de-DE" sz="2400" b="1" smtClean="0">
                <a:latin typeface="Arial" pitchFamily="34" charset="0"/>
              </a:rPr>
              <a:t>einfacher Hilfstätigkeiten</a:t>
            </a:r>
            <a:r>
              <a:rPr lang="de-DE" sz="2400" smtClean="0">
                <a:latin typeface="Arial" pitchFamily="34" charset="0"/>
              </a:rPr>
              <a:t> unter Verantwortung und Aufsicht durch eine Person mit Sachkundenachweis .</a:t>
            </a:r>
          </a:p>
          <a:p>
            <a:pPr eaLnBrk="1" hangingPunct="1"/>
            <a:r>
              <a:rPr lang="de-DE" sz="2400" smtClean="0">
                <a:latin typeface="Arial" pitchFamily="34" charset="0"/>
              </a:rPr>
              <a:t>die Anwendung von Pflanzenschutzmittel im Rahmen eines </a:t>
            </a:r>
            <a:r>
              <a:rPr lang="de-DE" sz="2400" b="1" smtClean="0">
                <a:latin typeface="Arial" pitchFamily="34" charset="0"/>
              </a:rPr>
              <a:t>Ausbildung</a:t>
            </a:r>
            <a:r>
              <a:rPr lang="de-DE" sz="2400" smtClean="0">
                <a:latin typeface="Arial" pitchFamily="34" charset="0"/>
              </a:rPr>
              <a:t>sverhältnisses unter Anleitung einer Person mit Sachkundenachweis. </a:t>
            </a:r>
          </a:p>
          <a:p>
            <a:pPr eaLnBrk="1" hangingPunct="1">
              <a:buFont typeface="Wingdings" pitchFamily="2" charset="2"/>
              <a:buChar char="Ø"/>
            </a:pPr>
            <a:endParaRPr lang="de-DE" sz="2400" smtClean="0">
              <a:latin typeface="Arial" pitchFamily="34" charset="0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693738" y="1441450"/>
            <a:ext cx="565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de-DE">
                <a:latin typeface="Arial" pitchFamily="34" charset="0"/>
              </a:rPr>
              <a:t>Eine Sachkunde ist </a:t>
            </a:r>
            <a:r>
              <a:rPr lang="de-DE" b="1">
                <a:latin typeface="Arial" pitchFamily="34" charset="0"/>
              </a:rPr>
              <a:t>nicht </a:t>
            </a:r>
            <a:r>
              <a:rPr lang="de-DE">
                <a:latin typeface="Arial" pitchFamily="34" charset="0"/>
              </a:rPr>
              <a:t>erforderlich für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77788" y="5259388"/>
            <a:ext cx="802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b="1" dirty="0">
                <a:solidFill>
                  <a:srgbClr val="800000"/>
                </a:solidFill>
                <a:latin typeface="Arial" pitchFamily="34" charset="0"/>
              </a:rPr>
              <a:t> Sachkundeverordnung regelt Details (2012)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742950" y="523875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sz="3600" b="1">
                <a:latin typeface="Arial" pitchFamily="34" charset="0"/>
              </a:rPr>
              <a:t>Sachkunde </a:t>
            </a:r>
            <a:br>
              <a:rPr lang="de-DE" sz="3600" b="1">
                <a:latin typeface="Arial" pitchFamily="34" charset="0"/>
              </a:rPr>
            </a:br>
            <a:r>
              <a:rPr lang="de-DE">
                <a:latin typeface="Arial" pitchFamily="34" charset="0"/>
              </a:rPr>
              <a:t> § 9 PflSchG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914400"/>
            <a:ext cx="8229600" cy="45307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de-DE" sz="2400" dirty="0" smtClean="0">
                <a:latin typeface="Arial" charset="0"/>
              </a:rPr>
              <a:t>Antrag auf Ausstellung eines Sachkundenachweises kann stellen:</a:t>
            </a:r>
          </a:p>
          <a:p>
            <a:pPr eaLnBrk="1" hangingPunct="1">
              <a:defRPr/>
            </a:pPr>
            <a:r>
              <a:rPr lang="de-DE" sz="2400" dirty="0" smtClean="0">
                <a:latin typeface="Arial" charset="0"/>
              </a:rPr>
              <a:t>Durch eine erfolgreich abgeschlossene Prüfung nach Kurse zur Erlangung der Sachkunde</a:t>
            </a:r>
          </a:p>
          <a:p>
            <a:pPr eaLnBrk="1" hangingPunct="1">
              <a:defRPr/>
            </a:pPr>
            <a:r>
              <a:rPr lang="de-DE" sz="2400" dirty="0" smtClean="0">
                <a:latin typeface="Arial" charset="0"/>
              </a:rPr>
              <a:t>Zeugnis über eine mit einer Prüfung abgeschlossenen Berufsausbildung bzw. Studium mit Bescheinigung der Ausbildungsstätte über die Inhalte der Sachkunde</a:t>
            </a:r>
          </a:p>
          <a:p>
            <a:pPr eaLnBrk="1" hangingPunct="1">
              <a:defRPr/>
            </a:pPr>
            <a:r>
              <a:rPr lang="de-DE" sz="2400" dirty="0" smtClean="0">
                <a:latin typeface="Arial" charset="0"/>
              </a:rPr>
              <a:t>Bescheinigung einer zuständigen Behörde eines Mitgliedstaates über die Erlangung einer Sachkunde (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im Sinne des Artikel 5 der Richtlinie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2009/128/EG)</a:t>
            </a:r>
          </a:p>
          <a:p>
            <a:pPr eaLnBrk="1" hangingPunct="1">
              <a:defRPr/>
            </a:pPr>
            <a:r>
              <a:rPr lang="de-DE" sz="2400" dirty="0" smtClean="0">
                <a:latin typeface="Arial" charset="0"/>
              </a:rPr>
              <a:t>Sachkunde kann verweigert werden, wenn keine erforderlichen Sprachkenntnisse vorliegen</a:t>
            </a:r>
          </a:p>
          <a:p>
            <a:pPr marL="0" indent="0" eaLnBrk="1" hangingPunct="1">
              <a:buNone/>
              <a:defRPr/>
            </a:pPr>
            <a:endParaRPr lang="de-DE" sz="2400" dirty="0" smtClean="0">
              <a:latin typeface="Arial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4295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sz="3600" b="1">
                <a:latin typeface="Arial" charset="0"/>
              </a:rPr>
              <a:t>Sachkundeverordnung (Entwurf)</a:t>
            </a:r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09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314450"/>
            <a:ext cx="8229600" cy="42735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Anerkannte Berufsabschlüsse (Abschlüsse beinhalten Sachkunde ohne Nachweis)</a:t>
            </a:r>
          </a:p>
          <a:p>
            <a:pPr>
              <a:defRPr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Landwirt/Landwirtin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defRPr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Forstwirt/Forstwirtin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defRPr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Gärtner/Gärtnerin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defRPr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Winzer/Winzerin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defRPr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Landwirtschaftlicher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Laborant/Landwirtschaftliche Laborantin,</a:t>
            </a:r>
          </a:p>
          <a:p>
            <a:pPr>
              <a:defRPr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Landwirtschaftlich-technischer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Assistent/Landwirtschaftlich-technische Assistentin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742950" y="15875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sz="3600" b="1">
                <a:latin typeface="Arial" charset="0"/>
              </a:rPr>
              <a:t>Sachkundeverordnung (Entwurf)</a:t>
            </a:r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04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314450"/>
            <a:ext cx="8509000" cy="42735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Anerkannte Berufsabschlüsse</a:t>
            </a:r>
          </a:p>
          <a:p>
            <a:pPr>
              <a:defRPr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Fachkraft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Agrarservice nach der Verordnung über Entwicklung und Erprobung des Ausbildungsberufs Fachkraft Agrarservice vom 17. Mai 2005 (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BGBl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. I S. 1444) und nach der Verordnung über die Berufsausbildung zur Fachkraft Agrarservice vom 23. Juli 2009 (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BGBl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. I S. 215),</a:t>
            </a:r>
          </a:p>
          <a:p>
            <a:pPr>
              <a:defRPr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Schädlingsbekämpfer/in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nach der Verordnung über die Berufsausbildung vom 15 Juli 2004 (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BGBl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. I S. 1638),</a:t>
            </a:r>
          </a:p>
          <a:p>
            <a:pPr>
              <a:defRPr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Geprüfte/r Schädlingsbekämpfer/in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nach der Verordnung über die berufliche Umschulung zum Geprüften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Schädlingsbekämpfer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vom 18. Februar 1997 (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BGBl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. I S. 275).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de-DE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74295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sz="3600" b="1">
                <a:latin typeface="Arial" charset="0"/>
              </a:rPr>
              <a:t>Sachkundeverordnung (Entwurf)</a:t>
            </a:r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193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9DCB84F-5597-4103-82BA-2506CC47F432}" type="slidenum">
              <a:rPr lang="de-DE" sz="1000">
                <a:latin typeface="Arial Narrow" pitchFamily="34" charset="0"/>
              </a:rPr>
              <a:pPr eaLnBrk="1" hangingPunct="1"/>
              <a:t>35</a:t>
            </a:fld>
            <a:endParaRPr lang="de-DE" sz="1000">
              <a:latin typeface="Arial Narrow" pitchFamily="34" charset="0"/>
            </a:endParaRPr>
          </a:p>
        </p:txBody>
      </p:sp>
      <p:pic>
        <p:nvPicPr>
          <p:cNvPr id="12291" name="Grafik 7" descr="logo_zep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feld 4"/>
          <p:cNvSpPr txBox="1">
            <a:spLocks noChangeArrowheads="1"/>
          </p:cNvSpPr>
          <p:nvPr/>
        </p:nvSpPr>
        <p:spPr bwMode="auto">
          <a:xfrm>
            <a:off x="3068638" y="3860800"/>
            <a:ext cx="49657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8" rIns="91415" bIns="45708">
            <a:spAutoFit/>
          </a:bodyPr>
          <a:lstStyle>
            <a:lvl1pPr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>
                <a:latin typeface="Calibri" pitchFamily="34" charset="0"/>
                <a:cs typeface="Arial" pitchFamily="34" charset="0"/>
              </a:rPr>
              <a:t>Hans Mustermann</a:t>
            </a:r>
          </a:p>
          <a:p>
            <a:pPr eaLnBrk="1" hangingPunct="1"/>
            <a:r>
              <a:rPr lang="de-DE" sz="1300">
                <a:latin typeface="Calibri" pitchFamily="34" charset="0"/>
                <a:cs typeface="Arial" pitchFamily="34" charset="0"/>
              </a:rPr>
              <a:t>Name </a:t>
            </a:r>
          </a:p>
          <a:p>
            <a:pPr eaLnBrk="1" hangingPunct="1"/>
            <a:endParaRPr lang="de-DE" sz="1600">
              <a:latin typeface="Calibri" pitchFamily="34" charset="0"/>
              <a:cs typeface="Arial" pitchFamily="34" charset="0"/>
            </a:endParaRPr>
          </a:p>
          <a:p>
            <a:pPr eaLnBrk="1" hangingPunct="1"/>
            <a:r>
              <a:rPr lang="de-DE" sz="1600">
                <a:latin typeface="Calibri" pitchFamily="34" charset="0"/>
                <a:cs typeface="Arial" pitchFamily="34" charset="0"/>
              </a:rPr>
              <a:t>01.01.1900			Musterhausen</a:t>
            </a:r>
          </a:p>
          <a:p>
            <a:pPr eaLnBrk="1" hangingPunct="1"/>
            <a:r>
              <a:rPr lang="de-DE" sz="1300">
                <a:latin typeface="Calibri" pitchFamily="34" charset="0"/>
                <a:cs typeface="Arial" pitchFamily="34" charset="0"/>
              </a:rPr>
              <a:t>Geburtsdatum		Geburtsort</a:t>
            </a:r>
            <a:endParaRPr lang="de-DE">
              <a:latin typeface="Calibri" pitchFamily="34" charset="0"/>
              <a:cs typeface="Arial" pitchFamily="34" charset="0"/>
            </a:endParaRPr>
          </a:p>
          <a:p>
            <a:pPr eaLnBrk="1" hangingPunct="1"/>
            <a:r>
              <a:rPr lang="de-DE">
                <a:latin typeface="Calibri" pitchFamily="34" charset="0"/>
                <a:cs typeface="Arial" pitchFamily="34" charset="0"/>
              </a:rPr>
              <a:t>	</a:t>
            </a:r>
          </a:p>
          <a:p>
            <a:pPr eaLnBrk="1" hangingPunct="1"/>
            <a:r>
              <a:rPr lang="de-DE">
                <a:latin typeface="Calibri" pitchFamily="34" charset="0"/>
                <a:cs typeface="Arial" pitchFamily="34" charset="0"/>
              </a:rPr>
              <a:t>	 	</a:t>
            </a:r>
          </a:p>
        </p:txBody>
      </p:sp>
      <p:sp>
        <p:nvSpPr>
          <p:cNvPr id="12293" name="Textfeld 5"/>
          <p:cNvSpPr txBox="1">
            <a:spLocks noChangeArrowheads="1"/>
          </p:cNvSpPr>
          <p:nvPr/>
        </p:nvSpPr>
        <p:spPr bwMode="auto">
          <a:xfrm>
            <a:off x="3044825" y="2233613"/>
            <a:ext cx="5183188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8" rIns="91415" bIns="45708">
            <a:spAutoFit/>
          </a:bodyPr>
          <a:lstStyle>
            <a:lvl1pPr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900">
                <a:latin typeface="Calibri" pitchFamily="34" charset="0"/>
                <a:cs typeface="Arial" pitchFamily="34" charset="0"/>
              </a:rPr>
              <a:t>berechtigt zu:</a:t>
            </a:r>
          </a:p>
          <a:p>
            <a:pPr eaLnBrk="1" hangingPunct="1"/>
            <a:endParaRPr lang="de-DE" sz="1900">
              <a:latin typeface="Calibri" pitchFamily="34" charset="0"/>
              <a:cs typeface="Arial" pitchFamily="34" charset="0"/>
            </a:endParaRPr>
          </a:p>
          <a:p>
            <a:pPr eaLnBrk="1" hangingPunct="1"/>
            <a:r>
              <a:rPr lang="de-DE" sz="1900">
                <a:latin typeface="Calibri" pitchFamily="34" charset="0"/>
                <a:cs typeface="Arial" pitchFamily="34" charset="0"/>
              </a:rPr>
              <a:t>Anwendung von / Beratung zu  Pflanzenschutzmitteln</a:t>
            </a:r>
          </a:p>
          <a:p>
            <a:pPr eaLnBrk="1" hangingPunct="1"/>
            <a:r>
              <a:rPr lang="de-DE" sz="1900">
                <a:latin typeface="Calibri" pitchFamily="34" charset="0"/>
                <a:cs typeface="Arial" pitchFamily="34" charset="0"/>
              </a:rPr>
              <a:t>Abgabe von Pflanzenschutzmitteln</a:t>
            </a:r>
          </a:p>
        </p:txBody>
      </p:sp>
      <p:sp>
        <p:nvSpPr>
          <p:cNvPr id="12294" name="Untertitel 2"/>
          <p:cNvSpPr txBox="1">
            <a:spLocks/>
          </p:cNvSpPr>
          <p:nvPr/>
        </p:nvSpPr>
        <p:spPr bwMode="auto">
          <a:xfrm>
            <a:off x="3059113" y="5675313"/>
            <a:ext cx="30972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8" rIns="91415" bIns="45708"/>
          <a:lstStyle>
            <a:lvl1pPr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de-DE" sz="2900">
                <a:latin typeface="Calibri" pitchFamily="34" charset="0"/>
                <a:cs typeface="Arial" pitchFamily="34" charset="0"/>
              </a:rPr>
              <a:t>D-07-123456789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de-DE" sz="1600">
                <a:latin typeface="Calibri" pitchFamily="34" charset="0"/>
                <a:cs typeface="Arial" pitchFamily="34" charset="0"/>
              </a:rPr>
              <a:t>Registriernummer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de-DE" sz="290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de-DE" sz="290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de-DE" sz="290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295" name="Rechteck 9"/>
          <p:cNvSpPr>
            <a:spLocks noChangeArrowheads="1"/>
          </p:cNvSpPr>
          <p:nvPr/>
        </p:nvSpPr>
        <p:spPr bwMode="auto">
          <a:xfrm>
            <a:off x="484188" y="3425825"/>
            <a:ext cx="1495425" cy="1249363"/>
          </a:xfrm>
          <a:prstGeom prst="rect">
            <a:avLst/>
          </a:prstGeom>
          <a:solidFill>
            <a:srgbClr val="948A54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290304" tIns="145152" rIns="290304" bIns="145152" anchor="ctr"/>
          <a:lstStyle/>
          <a:p>
            <a:pPr algn="ctr" defTabSz="912813"/>
            <a:r>
              <a:rPr lang="de-DE" sz="160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Speicher-Chip</a:t>
            </a:r>
          </a:p>
        </p:txBody>
      </p:sp>
      <p:sp>
        <p:nvSpPr>
          <p:cNvPr id="12296" name="Titel 1"/>
          <p:cNvSpPr txBox="1">
            <a:spLocks/>
          </p:cNvSpPr>
          <p:nvPr/>
        </p:nvSpPr>
        <p:spPr bwMode="auto">
          <a:xfrm>
            <a:off x="2290763" y="720725"/>
            <a:ext cx="62976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8" rIns="91415" bIns="45708" anchor="ctr"/>
          <a:lstStyle>
            <a:lvl1pPr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sz="5700">
                <a:latin typeface="Calibri" pitchFamily="34" charset="0"/>
                <a:cs typeface="Arial" pitchFamily="34" charset="0"/>
              </a:rPr>
              <a:t>Sachkundenachweis</a:t>
            </a:r>
            <a:br>
              <a:rPr lang="de-DE" sz="5700">
                <a:latin typeface="Calibri" pitchFamily="34" charset="0"/>
                <a:cs typeface="Arial" pitchFamily="34" charset="0"/>
              </a:rPr>
            </a:br>
            <a:r>
              <a:rPr lang="de-DE" sz="5700">
                <a:latin typeface="Calibri" pitchFamily="34" charset="0"/>
                <a:cs typeface="Arial" pitchFamily="34" charset="0"/>
              </a:rPr>
              <a:t>Pflanzenschutz</a:t>
            </a:r>
          </a:p>
        </p:txBody>
      </p:sp>
      <p:sp>
        <p:nvSpPr>
          <p:cNvPr id="3" name="Rad 2"/>
          <p:cNvSpPr/>
          <p:nvPr/>
        </p:nvSpPr>
        <p:spPr bwMode="auto">
          <a:xfrm>
            <a:off x="3251200" y="2540001"/>
            <a:ext cx="4976813" cy="1510506"/>
          </a:xfrm>
          <a:prstGeom prst="donut">
            <a:avLst>
              <a:gd name="adj" fmla="val 7031"/>
            </a:avLst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9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16CD39F-F07B-4856-89FF-81477A62C04F}" type="slidenum">
              <a:rPr lang="de-DE" sz="1000">
                <a:latin typeface="Arial Narrow" pitchFamily="34" charset="0"/>
              </a:rPr>
              <a:pPr eaLnBrk="1" hangingPunct="1"/>
              <a:t>36</a:t>
            </a:fld>
            <a:endParaRPr lang="de-DE" sz="1000">
              <a:latin typeface="Arial Narrow" pitchFamily="34" charset="0"/>
            </a:endParaRPr>
          </a:p>
        </p:txBody>
      </p:sp>
      <p:pic>
        <p:nvPicPr>
          <p:cNvPr id="13315" name="Grafik 9" descr="logo_zep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hteck 5"/>
          <p:cNvSpPr>
            <a:spLocks noChangeArrowheads="1"/>
          </p:cNvSpPr>
          <p:nvPr/>
        </p:nvSpPr>
        <p:spPr bwMode="auto">
          <a:xfrm>
            <a:off x="0" y="5119688"/>
            <a:ext cx="9144000" cy="693737"/>
          </a:xfrm>
          <a:prstGeom prst="rect">
            <a:avLst/>
          </a:prstGeom>
          <a:solidFill>
            <a:srgbClr val="BFBFB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290304" tIns="145152" rIns="290304" bIns="145152" anchor="ctr"/>
          <a:lstStyle/>
          <a:p>
            <a:pPr algn="ctr" defTabSz="912813"/>
            <a:endParaRPr lang="de-DE" sz="19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317" name="Textfeld 6"/>
          <p:cNvSpPr txBox="1">
            <a:spLocks noChangeArrowheads="1"/>
          </p:cNvSpPr>
          <p:nvPr/>
        </p:nvSpPr>
        <p:spPr bwMode="auto">
          <a:xfrm>
            <a:off x="2205038" y="5730875"/>
            <a:ext cx="45862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90304" tIns="145152" rIns="290304" bIns="145152">
            <a:spAutoFit/>
          </a:bodyPr>
          <a:lstStyle>
            <a:lvl1pPr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>
                <a:latin typeface="Calibri" pitchFamily="34" charset="0"/>
                <a:cs typeface="Arial" pitchFamily="34" charset="0"/>
              </a:rPr>
              <a:t>Unterschrift des Inhabers </a:t>
            </a:r>
          </a:p>
        </p:txBody>
      </p:sp>
      <p:sp>
        <p:nvSpPr>
          <p:cNvPr id="13318" name="Textfeld 7"/>
          <p:cNvSpPr txBox="1">
            <a:spLocks noChangeArrowheads="1"/>
          </p:cNvSpPr>
          <p:nvPr/>
        </p:nvSpPr>
        <p:spPr bwMode="auto">
          <a:xfrm>
            <a:off x="3063875" y="2930525"/>
            <a:ext cx="581025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0304" tIns="145152" rIns="290304" bIns="145152">
            <a:spAutoFit/>
          </a:bodyPr>
          <a:lstStyle>
            <a:lvl1pPr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>
                <a:latin typeface="Calibri" pitchFamily="34" charset="0"/>
                <a:cs typeface="Arial" pitchFamily="34" charset="0"/>
              </a:rPr>
              <a:t>Musterhausen		01.01.2014</a:t>
            </a:r>
          </a:p>
          <a:p>
            <a:pPr eaLnBrk="1" hangingPunct="1"/>
            <a:r>
              <a:rPr lang="de-DE" sz="1900">
                <a:latin typeface="Calibri" pitchFamily="34" charset="0"/>
                <a:cs typeface="Arial" pitchFamily="34" charset="0"/>
              </a:rPr>
              <a:t>Ausstellungsort			Ausstellungsdatum</a:t>
            </a:r>
          </a:p>
          <a:p>
            <a:pPr eaLnBrk="1" hangingPunct="1"/>
            <a:endParaRPr lang="de-DE" sz="19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319" name="Textfeld 10"/>
          <p:cNvSpPr txBox="1">
            <a:spLocks noChangeArrowheads="1"/>
          </p:cNvSpPr>
          <p:nvPr/>
        </p:nvSpPr>
        <p:spPr bwMode="auto">
          <a:xfrm>
            <a:off x="3063875" y="434975"/>
            <a:ext cx="430688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0304" tIns="145152" rIns="290304" bIns="145152">
            <a:spAutoFit/>
          </a:bodyPr>
          <a:lstStyle>
            <a:lvl1pPr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4400">
                <a:latin typeface="Calibri" pitchFamily="34" charset="0"/>
                <a:cs typeface="Arial" pitchFamily="34" charset="0"/>
              </a:rPr>
              <a:t>Rheinland-Pfalz</a:t>
            </a:r>
          </a:p>
          <a:p>
            <a:pPr eaLnBrk="1" hangingPunct="1"/>
            <a:r>
              <a:rPr lang="de-DE" sz="1900">
                <a:latin typeface="Calibri" pitchFamily="34" charset="0"/>
                <a:cs typeface="Arial" pitchFamily="34" charset="0"/>
              </a:rPr>
              <a:t>Pflanzenschutzdienst			</a:t>
            </a:r>
          </a:p>
          <a:p>
            <a:pPr eaLnBrk="1" hangingPunct="1"/>
            <a:endParaRPr lang="de-DE" sz="190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434975"/>
            <a:ext cx="881063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2268538" y="177800"/>
            <a:ext cx="4967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 b="1">
                <a:solidFill>
                  <a:schemeClr val="accent2"/>
                </a:solidFill>
              </a:rPr>
              <a:t> -  E n t w u r f  -  </a:t>
            </a:r>
          </a:p>
        </p:txBody>
      </p:sp>
    </p:spTree>
    <p:extLst>
      <p:ext uri="{BB962C8B-B14F-4D97-AF65-F5344CB8AC3E}">
        <p14:creationId xmlns:p14="http://schemas.microsoft.com/office/powerpoint/2010/main" val="32780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635000"/>
            <a:ext cx="8343900" cy="549910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Anerkannt werden Veranstaltungen, die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4 Themenböcke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enthalten:</a:t>
            </a:r>
          </a:p>
          <a:p>
            <a:pPr marL="457200" indent="-457200"/>
            <a:r>
              <a:rPr lang="de-DE" sz="2400" dirty="0" smtClean="0">
                <a:latin typeface="Arial" pitchFamily="34" charset="0"/>
                <a:cs typeface="Arial" pitchFamily="34" charset="0"/>
              </a:rPr>
              <a:t>Pflicht: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Rechtsgrundlagen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und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Integrierter Pflanzenschutz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de-DE" sz="2400" dirty="0" smtClean="0">
                <a:latin typeface="Arial" pitchFamily="34" charset="0"/>
                <a:cs typeface="Arial" pitchFamily="34" charset="0"/>
              </a:rPr>
              <a:t>weitere Themenblöcke</a:t>
            </a:r>
          </a:p>
          <a:p>
            <a:pPr marL="857250" lvl="1" indent="-457200"/>
            <a:r>
              <a:rPr lang="de-DE" sz="2000" dirty="0" smtClean="0">
                <a:latin typeface="Arial" pitchFamily="34" charset="0"/>
                <a:cs typeface="Arial" pitchFamily="34" charset="0"/>
              </a:rPr>
              <a:t>Schadursachen</a:t>
            </a:r>
          </a:p>
          <a:p>
            <a:pPr marL="857250" lvl="1" indent="-457200"/>
            <a:r>
              <a:rPr lang="de-DE" sz="2000" dirty="0" smtClean="0">
                <a:latin typeface="Arial" pitchFamily="34" charset="0"/>
                <a:cs typeface="Arial" pitchFamily="34" charset="0"/>
              </a:rPr>
              <a:t>PSM-Kunde</a:t>
            </a:r>
          </a:p>
          <a:p>
            <a:pPr marL="857250" lvl="1" indent="-457200"/>
            <a:r>
              <a:rPr lang="de-DE" sz="2000" dirty="0" smtClean="0">
                <a:latin typeface="Arial" pitchFamily="34" charset="0"/>
                <a:cs typeface="Arial" pitchFamily="34" charset="0"/>
              </a:rPr>
              <a:t>Umgang mit PSM</a:t>
            </a:r>
          </a:p>
          <a:p>
            <a:pPr marL="857250" lvl="1" indent="-457200"/>
            <a:r>
              <a:rPr lang="de-DE" sz="2000" dirty="0" smtClean="0">
                <a:latin typeface="Arial" pitchFamily="34" charset="0"/>
                <a:cs typeface="Arial" pitchFamily="34" charset="0"/>
              </a:rPr>
              <a:t>Geräte/Ausbringung</a:t>
            </a:r>
          </a:p>
          <a:p>
            <a:pPr marL="857250" lvl="1" indent="-457200"/>
            <a:r>
              <a:rPr lang="de-DE" sz="2000" dirty="0" smtClean="0">
                <a:latin typeface="Arial" pitchFamily="34" charset="0"/>
                <a:cs typeface="Arial" pitchFamily="34" charset="0"/>
              </a:rPr>
              <a:t>Risikomanagement</a:t>
            </a:r>
          </a:p>
          <a:p>
            <a:pPr marL="857250" lvl="1" indent="-457200"/>
            <a:r>
              <a:rPr lang="de-DE" sz="2000" dirty="0" smtClean="0">
                <a:latin typeface="Arial" pitchFamily="34" charset="0"/>
                <a:cs typeface="Arial" pitchFamily="34" charset="0"/>
              </a:rPr>
              <a:t>Anwenderschutz</a:t>
            </a:r>
          </a:p>
          <a:p>
            <a:pPr marL="457200" indent="-457200"/>
            <a:r>
              <a:rPr lang="de-DE" sz="2400" dirty="0" smtClean="0">
                <a:latin typeface="Arial" pitchFamily="34" charset="0"/>
                <a:cs typeface="Arial" pitchFamily="34" charset="0"/>
              </a:rPr>
              <a:t>Es sollen besonders Neuerungen dargestellt werden</a:t>
            </a:r>
          </a:p>
          <a:p>
            <a:pPr marL="457200" indent="-457200"/>
            <a:r>
              <a:rPr lang="de-DE" sz="2400" dirty="0" smtClean="0">
                <a:latin typeface="Arial" pitchFamily="34" charset="0"/>
                <a:cs typeface="Arial" pitchFamily="34" charset="0"/>
              </a:rPr>
              <a:t>Dauer der Fortbildung mindestens  2 Stunden</a:t>
            </a:r>
          </a:p>
          <a:p>
            <a:pPr marL="457200" indent="-457200"/>
            <a:r>
              <a:rPr lang="de-DE" sz="2400" dirty="0" smtClean="0">
                <a:latin typeface="Arial" pitchFamily="34" charset="0"/>
                <a:cs typeface="Arial" pitchFamily="34" charset="0"/>
              </a:rPr>
              <a:t>Fortbildungsmaßnahmen von Länderbehörden werden anerkannt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74295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sz="3600" b="1">
                <a:latin typeface="Arial" charset="0"/>
              </a:rPr>
              <a:t>Sachkundeverordnung (Entwurf)</a:t>
            </a:r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67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8038"/>
            <a:ext cx="8229600" cy="922337"/>
          </a:xfrm>
          <a:noFill/>
        </p:spPr>
        <p:txBody>
          <a:bodyPr/>
          <a:lstStyle/>
          <a:p>
            <a:pPr eaLnBrk="1" hangingPunct="1"/>
            <a:r>
              <a:rPr lang="de-DE" sz="3200" b="1" smtClean="0">
                <a:solidFill>
                  <a:schemeClr val="tx1"/>
                </a:solidFill>
                <a:latin typeface="Arial" pitchFamily="34" charset="0"/>
              </a:rPr>
              <a:t>Abgabe von Pflanzenschutzmitteln</a:t>
            </a:r>
            <a:r>
              <a:rPr lang="de-DE" sz="3600" smtClean="0">
                <a:solidFill>
                  <a:schemeClr val="tx1"/>
                </a:solidFill>
                <a:latin typeface="Arial" pitchFamily="34" charset="0"/>
              </a:rPr>
              <a:t> </a:t>
            </a:r>
            <a:br>
              <a:rPr lang="de-DE" sz="360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de-DE" sz="2400" smtClean="0">
                <a:solidFill>
                  <a:schemeClr val="tx1"/>
                </a:solidFill>
                <a:latin typeface="Arial" pitchFamily="34" charset="0"/>
              </a:rPr>
              <a:t> § 23 PflSchG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93738" y="2071688"/>
            <a:ext cx="7772400" cy="4114800"/>
          </a:xfrm>
        </p:spPr>
        <p:txBody>
          <a:bodyPr/>
          <a:lstStyle/>
          <a:p>
            <a:pPr eaLnBrk="1" hangingPunct="1"/>
            <a:r>
              <a:rPr lang="de-DE" sz="2600" smtClean="0">
                <a:latin typeface="Arial" pitchFamily="34" charset="0"/>
              </a:rPr>
              <a:t>Abgabe von PSM, die nur für die berufliche Anwendung zugelassen sind, nur an sachkundige Personen</a:t>
            </a:r>
          </a:p>
          <a:p>
            <a:pPr eaLnBrk="1" hangingPunct="1">
              <a:spcBef>
                <a:spcPct val="0"/>
              </a:spcBef>
            </a:pPr>
            <a:r>
              <a:rPr lang="de-DE" sz="2600" smtClean="0">
                <a:latin typeface="Arial" pitchFamily="34" charset="0"/>
              </a:rPr>
              <a:t>Vorlage des Sachkundenachweises erforderlich </a:t>
            </a:r>
          </a:p>
          <a:p>
            <a:pPr eaLnBrk="1" hangingPunct="1">
              <a:spcBef>
                <a:spcPct val="0"/>
              </a:spcBef>
            </a:pPr>
            <a:r>
              <a:rPr lang="de-DE" sz="2600" smtClean="0">
                <a:latin typeface="Arial" pitchFamily="34" charset="0"/>
              </a:rPr>
              <a:t>gilt ab 26.11.2015</a:t>
            </a:r>
          </a:p>
          <a:p>
            <a:pPr eaLnBrk="1" hangingPunct="1">
              <a:spcBef>
                <a:spcPct val="0"/>
              </a:spcBef>
            </a:pPr>
            <a:endParaRPr lang="de-DE" sz="2600" smtClean="0">
              <a:latin typeface="Arial" pitchFamily="34" charset="0"/>
            </a:endParaRPr>
          </a:p>
          <a:p>
            <a:pPr eaLnBrk="1" hangingPunct="1"/>
            <a:endParaRPr lang="de-DE" sz="260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88975" y="2324100"/>
            <a:ext cx="5972175" cy="195262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2400" dirty="0" smtClean="0">
                <a:latin typeface="Arial" pitchFamily="34" charset="0"/>
              </a:rPr>
              <a:t>Voraussetzung: gärtnerische Nutzung (z.B. Parks, Öffentliche Gärten, Grünanlagen, Sportplätze, Spielplätze, Friedhöfe, u.a.)</a:t>
            </a:r>
          </a:p>
          <a:p>
            <a:pPr marL="266700" indent="-266700" eaLnBrk="1" hangingPunct="1">
              <a:spcBef>
                <a:spcPct val="25000"/>
              </a:spcBef>
              <a:tabLst>
                <a:tab pos="266700" algn="l"/>
                <a:tab pos="534988" algn="l"/>
              </a:tabLst>
            </a:pPr>
            <a:r>
              <a:rPr lang="de-DE" sz="2400" dirty="0" smtClean="0">
                <a:latin typeface="Arial" pitchFamily="34" charset="0"/>
              </a:rPr>
              <a:t>einsetzbare Pflanzenschutzmittel</a:t>
            </a:r>
          </a:p>
          <a:p>
            <a:pPr marL="266700" indent="-266700" eaLnBrk="1" hangingPunct="1">
              <a:spcBef>
                <a:spcPct val="25000"/>
              </a:spcBef>
              <a:buFont typeface="Wingdings" pitchFamily="2" charset="2"/>
              <a:buNone/>
              <a:tabLst>
                <a:tab pos="266700" algn="l"/>
                <a:tab pos="534988" algn="l"/>
              </a:tabLst>
            </a:pPr>
            <a:r>
              <a:rPr lang="de-DE" sz="2400" dirty="0" smtClean="0">
                <a:latin typeface="Arial" pitchFamily="34" charset="0"/>
              </a:rPr>
              <a:t>	1. mit geringem Risiko,</a:t>
            </a:r>
          </a:p>
          <a:p>
            <a:pPr marL="266700" indent="-266700" eaLnBrk="1" hangingPunct="1">
              <a:spcBef>
                <a:spcPct val="25000"/>
              </a:spcBef>
              <a:buFont typeface="Wingdings" pitchFamily="2" charset="2"/>
              <a:buNone/>
              <a:tabLst>
                <a:tab pos="266700" algn="l"/>
                <a:tab pos="534988" algn="l"/>
              </a:tabLst>
            </a:pPr>
            <a:r>
              <a:rPr lang="de-DE" sz="2400" dirty="0" smtClean="0">
                <a:latin typeface="Arial" pitchFamily="34" charset="0"/>
              </a:rPr>
              <a:t>	2. von einer Liste des BVL</a:t>
            </a: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</a:rPr>
              <a:t>		</a:t>
            </a:r>
          </a:p>
        </p:txBody>
      </p:sp>
      <p:grpSp>
        <p:nvGrpSpPr>
          <p:cNvPr id="35843" name="Group 1030"/>
          <p:cNvGrpSpPr>
            <a:grpSpLocks/>
          </p:cNvGrpSpPr>
          <p:nvPr/>
        </p:nvGrpSpPr>
        <p:grpSpPr bwMode="auto">
          <a:xfrm>
            <a:off x="6731000" y="3527425"/>
            <a:ext cx="2005013" cy="2651125"/>
            <a:chOff x="3463" y="1274"/>
            <a:chExt cx="2297" cy="2908"/>
          </a:xfrm>
        </p:grpSpPr>
        <p:pic>
          <p:nvPicPr>
            <p:cNvPr id="35846" name="Picture 1031" descr="101108-Eckfahne-Quelle-Rainer-Sturm-pixelio_de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" y="1274"/>
              <a:ext cx="2297" cy="2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Text Box 1032"/>
            <p:cNvSpPr txBox="1">
              <a:spLocks noChangeArrowheads="1"/>
            </p:cNvSpPr>
            <p:nvPr/>
          </p:nvSpPr>
          <p:spPr bwMode="auto">
            <a:xfrm>
              <a:off x="5031" y="3947"/>
              <a:ext cx="211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endParaRPr lang="de-DE" sz="800">
                <a:solidFill>
                  <a:srgbClr val="C0C0C0"/>
                </a:solidFill>
                <a:latin typeface="Arial" pitchFamily="34" charset="0"/>
              </a:endParaRPr>
            </a:p>
          </p:txBody>
        </p:sp>
      </p:grpSp>
      <p:sp>
        <p:nvSpPr>
          <p:cNvPr id="35845" name="Rectangle 1037"/>
          <p:cNvSpPr>
            <a:spLocks noChangeArrowheads="1"/>
          </p:cNvSpPr>
          <p:nvPr/>
        </p:nvSpPr>
        <p:spPr bwMode="auto">
          <a:xfrm>
            <a:off x="695325" y="6286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sz="2800" b="1">
                <a:solidFill>
                  <a:schemeClr val="tx2"/>
                </a:solidFill>
                <a:latin typeface="Arial" pitchFamily="34" charset="0"/>
              </a:rPr>
              <a:t>Zulassung von Pflanzenschutzmitteln</a:t>
            </a:r>
            <a:br>
              <a:rPr lang="de-DE" sz="2800" b="1">
                <a:solidFill>
                  <a:schemeClr val="tx2"/>
                </a:solidFill>
                <a:latin typeface="Arial" pitchFamily="34" charset="0"/>
              </a:rPr>
            </a:br>
            <a:r>
              <a:rPr lang="de-DE" sz="2800" b="1">
                <a:solidFill>
                  <a:schemeClr val="tx2"/>
                </a:solidFill>
                <a:latin typeface="Arial" pitchFamily="34" charset="0"/>
              </a:rPr>
              <a:t> im Öffentlichen Grün</a:t>
            </a:r>
            <a:br>
              <a:rPr lang="de-DE" sz="2800" b="1">
                <a:solidFill>
                  <a:schemeClr val="tx2"/>
                </a:solidFill>
                <a:latin typeface="Arial" pitchFamily="34" charset="0"/>
              </a:rPr>
            </a:br>
            <a:r>
              <a:rPr lang="de-DE" sz="1200">
                <a:solidFill>
                  <a:schemeClr val="tx2"/>
                </a:solidFill>
              </a:rPr>
              <a:t> </a:t>
            </a:r>
            <a:r>
              <a:rPr lang="de-DE">
                <a:solidFill>
                  <a:schemeClr val="tx2"/>
                </a:solidFill>
                <a:latin typeface="Arial" pitchFamily="34" charset="0"/>
              </a:rPr>
              <a:t>§ 17 PflSchG </a:t>
            </a:r>
            <a:br>
              <a:rPr lang="de-DE">
                <a:solidFill>
                  <a:schemeClr val="tx2"/>
                </a:solidFill>
                <a:latin typeface="Arial" pitchFamily="34" charset="0"/>
              </a:rPr>
            </a:br>
            <a:endParaRPr lang="de-DE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419100"/>
            <a:ext cx="7772400" cy="1143000"/>
          </a:xfrm>
        </p:spPr>
        <p:txBody>
          <a:bodyPr/>
          <a:lstStyle/>
          <a:p>
            <a:pPr eaLnBrk="1" hangingPunct="1"/>
            <a:r>
              <a:rPr lang="de-DE" sz="3600" b="1" smtClean="0">
                <a:latin typeface="Arial" pitchFamily="34" charset="0"/>
              </a:rPr>
              <a:t>Zoneneinteilung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31838" y="2011363"/>
            <a:ext cx="394652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5000"/>
              </a:spcBef>
              <a:buFont typeface="Wingdings" pitchFamily="2" charset="2"/>
              <a:buNone/>
            </a:pPr>
            <a:r>
              <a:rPr lang="de-DE" sz="2800" b="1">
                <a:latin typeface="Arial" pitchFamily="34" charset="0"/>
                <a:sym typeface="Wingdings" pitchFamily="2" charset="2"/>
              </a:rPr>
              <a:t>Zonale Zulassung</a:t>
            </a:r>
          </a:p>
          <a:p>
            <a:pPr algn="l" eaLnBrk="0" hangingPunct="0"/>
            <a:r>
              <a:rPr lang="de-DE" sz="2800" b="1">
                <a:latin typeface="Arial" pitchFamily="34" charset="0"/>
              </a:rPr>
              <a:t>von Pflanzenschutzmitteln</a:t>
            </a:r>
          </a:p>
        </p:txBody>
      </p:sp>
      <p:grpSp>
        <p:nvGrpSpPr>
          <p:cNvPr id="9220" name="Group 9"/>
          <p:cNvGrpSpPr>
            <a:grpSpLocks/>
          </p:cNvGrpSpPr>
          <p:nvPr/>
        </p:nvGrpSpPr>
        <p:grpSpPr bwMode="auto">
          <a:xfrm>
            <a:off x="731838" y="3941763"/>
            <a:ext cx="1925637" cy="1828800"/>
            <a:chOff x="501" y="1931"/>
            <a:chExt cx="1213" cy="1152"/>
          </a:xfrm>
        </p:grpSpPr>
        <p:sp>
          <p:nvSpPr>
            <p:cNvPr id="9222" name="Text Box 4"/>
            <p:cNvSpPr txBox="1">
              <a:spLocks noChangeArrowheads="1"/>
            </p:cNvSpPr>
            <p:nvPr/>
          </p:nvSpPr>
          <p:spPr bwMode="auto">
            <a:xfrm>
              <a:off x="501" y="1931"/>
              <a:ext cx="1213" cy="1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de-DE">
                  <a:latin typeface="Arial" pitchFamily="34" charset="0"/>
                </a:rPr>
                <a:t>Drei Zonen:</a:t>
              </a:r>
            </a:p>
            <a:p>
              <a:pPr algn="l" eaLnBrk="1" hangingPunct="1">
                <a:spcBef>
                  <a:spcPct val="25000"/>
                </a:spcBef>
                <a:buFont typeface="Wingdings" pitchFamily="2" charset="2"/>
                <a:buChar char="à"/>
              </a:pPr>
              <a:r>
                <a:rPr lang="de-DE">
                  <a:latin typeface="Arial" pitchFamily="34" charset="0"/>
                  <a:sym typeface="Wingdings" pitchFamily="2" charset="2"/>
                </a:rPr>
                <a:t> Süd</a:t>
              </a:r>
            </a:p>
            <a:p>
              <a:pPr algn="l" eaLnBrk="1" hangingPunct="1">
                <a:spcBef>
                  <a:spcPct val="25000"/>
                </a:spcBef>
                <a:buFont typeface="Wingdings" pitchFamily="2" charset="2"/>
                <a:buChar char="à"/>
              </a:pPr>
              <a:r>
                <a:rPr lang="de-DE">
                  <a:latin typeface="Arial" pitchFamily="34" charset="0"/>
                </a:rPr>
                <a:t> Mitte </a:t>
              </a:r>
            </a:p>
            <a:p>
              <a:pPr algn="l" eaLnBrk="1" hangingPunct="1">
                <a:spcBef>
                  <a:spcPct val="25000"/>
                </a:spcBef>
                <a:buFont typeface="Wingdings" pitchFamily="2" charset="2"/>
                <a:buChar char="à"/>
              </a:pPr>
              <a:r>
                <a:rPr lang="de-DE">
                  <a:latin typeface="Arial" pitchFamily="34" charset="0"/>
                </a:rPr>
                <a:t> Nord</a:t>
              </a:r>
            </a:p>
          </p:txBody>
        </p:sp>
        <p:sp>
          <p:nvSpPr>
            <p:cNvPr id="9223" name="Oval 5"/>
            <p:cNvSpPr>
              <a:spLocks noChangeArrowheads="1"/>
            </p:cNvSpPr>
            <p:nvPr/>
          </p:nvSpPr>
          <p:spPr bwMode="auto">
            <a:xfrm>
              <a:off x="1310" y="2253"/>
              <a:ext cx="339" cy="18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24" name="Oval 6"/>
            <p:cNvSpPr>
              <a:spLocks noChangeArrowheads="1"/>
            </p:cNvSpPr>
            <p:nvPr/>
          </p:nvSpPr>
          <p:spPr bwMode="auto">
            <a:xfrm>
              <a:off x="1322" y="2557"/>
              <a:ext cx="339" cy="183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25" name="Oval 7"/>
            <p:cNvSpPr>
              <a:spLocks noChangeArrowheads="1"/>
            </p:cNvSpPr>
            <p:nvPr/>
          </p:nvSpPr>
          <p:spPr bwMode="auto">
            <a:xfrm>
              <a:off x="1314" y="2833"/>
              <a:ext cx="339" cy="183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9221" name="Picture 8" descr="europa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2070100"/>
            <a:ext cx="38735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647700" y="485775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de-DE" sz="2800" b="1" smtClean="0">
                <a:latin typeface="Arial" pitchFamily="34" charset="0"/>
              </a:rPr>
              <a:t>Zulassung von Pflanzenschutzmitteln im Haus- und Kleingarten</a:t>
            </a:r>
            <a:r>
              <a:rPr lang="de-DE" sz="1200" smtClean="0">
                <a:latin typeface="Arial" pitchFamily="34" charset="0"/>
              </a:rPr>
              <a:t/>
            </a:r>
            <a:br>
              <a:rPr lang="de-DE" sz="1200" smtClean="0">
                <a:latin typeface="Arial" pitchFamily="34" charset="0"/>
              </a:rPr>
            </a:br>
            <a:r>
              <a:rPr lang="de-DE" sz="1200" smtClean="0"/>
              <a:t> </a:t>
            </a:r>
            <a:r>
              <a:rPr lang="de-DE" sz="2400" smtClean="0">
                <a:latin typeface="Arial" pitchFamily="34" charset="0"/>
              </a:rPr>
              <a:t>§ 12 (3) PflSchG </a:t>
            </a:r>
            <a:br>
              <a:rPr lang="de-DE" sz="2400" smtClean="0">
                <a:latin typeface="Arial" pitchFamily="34" charset="0"/>
              </a:rPr>
            </a:br>
            <a:endParaRPr lang="de-DE" sz="2400" smtClean="0">
              <a:latin typeface="Arial" pitchFamily="34" charset="0"/>
            </a:endParaRPr>
          </a:p>
        </p:txBody>
      </p:sp>
      <p:graphicFrame>
        <p:nvGraphicFramePr>
          <p:cNvPr id="36867" name="Object 11"/>
          <p:cNvGraphicFramePr>
            <a:graphicFrameLocks noChangeAspect="1"/>
          </p:cNvGraphicFramePr>
          <p:nvPr/>
        </p:nvGraphicFramePr>
        <p:xfrm>
          <a:off x="5397500" y="2028825"/>
          <a:ext cx="3517900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Photo Editor Photo" r:id="rId3" imgW="3809524" imgH="2857899" progId="MSPhotoEd.3">
                  <p:embed/>
                </p:oleObj>
              </mc:Choice>
              <mc:Fallback>
                <p:oleObj name="Photo Editor Photo" r:id="rId3" imgW="3809524" imgH="2857899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2028825"/>
                        <a:ext cx="3517900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50021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711200" y="1892300"/>
            <a:ext cx="4635500" cy="4114800"/>
          </a:xfrm>
          <a:noFill/>
        </p:spPr>
        <p:txBody>
          <a:bodyPr/>
          <a:lstStyle/>
          <a:p>
            <a:pPr marL="355600" indent="-355600" eaLnBrk="1" hangingPunct="1">
              <a:lnSpc>
                <a:spcPct val="90000"/>
              </a:lnSpc>
              <a:buFontTx/>
              <a:buNone/>
            </a:pPr>
            <a:r>
              <a:rPr lang="de-DE" sz="2400" smtClean="0">
                <a:latin typeface="Arial" pitchFamily="34" charset="0"/>
              </a:rPr>
              <a:t>Pflanzenschutzmittel, die </a:t>
            </a:r>
          </a:p>
          <a:p>
            <a:pPr marL="355600" indent="-355600" eaLnBrk="1" hangingPunct="1">
              <a:lnSpc>
                <a:spcPct val="90000"/>
              </a:lnSpc>
            </a:pPr>
            <a:r>
              <a:rPr lang="de-DE" sz="2400" smtClean="0">
                <a:latin typeface="Arial" pitchFamily="34" charset="0"/>
              </a:rPr>
              <a:t>für </a:t>
            </a:r>
            <a:r>
              <a:rPr lang="de-DE" sz="2400" b="1" smtClean="0">
                <a:latin typeface="Arial" pitchFamily="34" charset="0"/>
              </a:rPr>
              <a:t>nicht-berufliche</a:t>
            </a:r>
            <a:r>
              <a:rPr lang="de-DE" sz="2400" smtClean="0">
                <a:latin typeface="Arial" pitchFamily="34" charset="0"/>
              </a:rPr>
              <a:t> Anwender zugelassen sind </a:t>
            </a:r>
          </a:p>
          <a:p>
            <a:pPr marL="355600" indent="-355600" eaLnBrk="1" hangingPunct="1">
              <a:lnSpc>
                <a:spcPct val="90000"/>
              </a:lnSpc>
            </a:pPr>
            <a:r>
              <a:rPr lang="de-DE" sz="2400" smtClean="0">
                <a:latin typeface="Arial" pitchFamily="34" charset="0"/>
              </a:rPr>
              <a:t>für </a:t>
            </a:r>
            <a:r>
              <a:rPr lang="de-DE" sz="2400" b="1" smtClean="0">
                <a:latin typeface="Arial" pitchFamily="34" charset="0"/>
              </a:rPr>
              <a:t>berufliche</a:t>
            </a:r>
            <a:r>
              <a:rPr lang="de-DE" sz="2400" smtClean="0">
                <a:latin typeface="Arial" pitchFamily="34" charset="0"/>
              </a:rPr>
              <a:t> Anwender zugelassen sind und für die das BVL die Eignung zur Anwendung im Haus- und Kleingartenbereich festgestellt hat. </a:t>
            </a:r>
            <a:br>
              <a:rPr lang="de-DE" sz="2400" smtClean="0">
                <a:latin typeface="Arial" pitchFamily="34" charset="0"/>
              </a:rPr>
            </a:br>
            <a:r>
              <a:rPr lang="de-DE" sz="2400" smtClean="0">
                <a:solidFill>
                  <a:srgbClr val="800000"/>
                </a:solidFill>
                <a:latin typeface="Arial" pitchFamily="34" charset="0"/>
                <a:sym typeface="Wingdings" pitchFamily="2" charset="2"/>
              </a:rPr>
              <a:t> Sachkunde erforderlich</a:t>
            </a:r>
            <a:endParaRPr lang="de-DE" sz="2400" smtClean="0">
              <a:solidFill>
                <a:srgbClr val="800000"/>
              </a:solidFill>
              <a:latin typeface="Arial" pitchFamily="34" charset="0"/>
            </a:endParaRPr>
          </a:p>
          <a:p>
            <a:pPr marL="355600" indent="-355600" eaLnBrk="1" hangingPunct="1">
              <a:lnSpc>
                <a:spcPct val="90000"/>
              </a:lnSpc>
            </a:pPr>
            <a:endParaRPr lang="de-DE" sz="180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20900"/>
            <a:ext cx="7772400" cy="4114800"/>
          </a:xfrm>
        </p:spPr>
        <p:txBody>
          <a:bodyPr/>
          <a:lstStyle/>
          <a:p>
            <a:pPr eaLnBrk="1" hangingPunct="1"/>
            <a:r>
              <a:rPr lang="de-DE" sz="2800" smtClean="0">
                <a:latin typeface="Arial" pitchFamily="34" charset="0"/>
              </a:rPr>
              <a:t>PSM, die bisher für die Anwendung im Haus- und Kleingarten zugelassen waren, gelten als zugelassen für nicht berufliche Anwender. </a:t>
            </a:r>
          </a:p>
          <a:p>
            <a:pPr eaLnBrk="1" hangingPunct="1"/>
            <a:r>
              <a:rPr lang="de-DE" sz="2800" smtClean="0">
                <a:latin typeface="Arial" pitchFamily="34" charset="0"/>
              </a:rPr>
              <a:t>dürfen bis </a:t>
            </a:r>
            <a:r>
              <a:rPr lang="de-DE" sz="2800" b="1" smtClean="0">
                <a:latin typeface="Arial" pitchFamily="34" charset="0"/>
              </a:rPr>
              <a:t>14.06.2015</a:t>
            </a:r>
            <a:r>
              <a:rPr lang="de-DE" sz="2800" smtClean="0">
                <a:latin typeface="Arial" pitchFamily="34" charset="0"/>
              </a:rPr>
              <a:t> in Verkehr gebracht werden. 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953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de-DE" sz="2800" b="1" smtClean="0">
                <a:latin typeface="Arial" pitchFamily="34" charset="0"/>
              </a:rPr>
              <a:t>Übergangsvorschriften </a:t>
            </a:r>
            <a:r>
              <a:rPr lang="de-DE" sz="1200" smtClean="0">
                <a:latin typeface="Arial" pitchFamily="34" charset="0"/>
              </a:rPr>
              <a:t/>
            </a:r>
            <a:br>
              <a:rPr lang="de-DE" sz="1200" smtClean="0">
                <a:latin typeface="Arial" pitchFamily="34" charset="0"/>
              </a:rPr>
            </a:br>
            <a:r>
              <a:rPr lang="de-DE" sz="1200" smtClean="0"/>
              <a:t> </a:t>
            </a:r>
            <a:r>
              <a:rPr lang="de-DE" sz="2400" smtClean="0">
                <a:latin typeface="Arial" pitchFamily="34" charset="0"/>
              </a:rPr>
              <a:t>§ 74 (12) PflSchG zum HuK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1716088"/>
            <a:ext cx="7772400" cy="1143000"/>
          </a:xfrm>
        </p:spPr>
        <p:txBody>
          <a:bodyPr/>
          <a:lstStyle/>
          <a:p>
            <a:pPr eaLnBrk="1" hangingPunct="1"/>
            <a:r>
              <a:rPr lang="de-DE" sz="3600" b="1" dirty="0" smtClean="0">
                <a:latin typeface="Arial Unicode MS" pitchFamily="34" charset="-128"/>
              </a:rPr>
              <a:t>Änderungen bei Zulassungen und Genehmigungen</a:t>
            </a:r>
            <a:endParaRPr lang="de-DE" sz="2000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Inhaltsplatzhalter 2"/>
          <p:cNvSpPr>
            <a:spLocks noGrp="1"/>
          </p:cNvSpPr>
          <p:nvPr>
            <p:ph/>
          </p:nvPr>
        </p:nvSpPr>
        <p:spPr>
          <a:xfrm>
            <a:off x="685800" y="609600"/>
            <a:ext cx="7772400" cy="50419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200" dirty="0">
                <a:latin typeface="Arial" pitchFamily="34" charset="0"/>
                <a:cs typeface="Arial" pitchFamily="34" charset="0"/>
              </a:rPr>
              <a:t>Das Mittel wird als schädigend für Populationen von </a:t>
            </a:r>
            <a:r>
              <a:rPr lang="de-DE" sz="2200" dirty="0" err="1">
                <a:latin typeface="Arial" pitchFamily="34" charset="0"/>
                <a:cs typeface="Arial" pitchFamily="34" charset="0"/>
              </a:rPr>
              <a:t>Bestäuberinsekten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 eingestuft. Anwendungen des Mittels in die Blüte sollten vermieden werden oder insbesondere zum Schutz von Wildbienen in den Abendstunden erfolgen.</a:t>
            </a:r>
          </a:p>
          <a:p>
            <a:pPr marL="0" indent="0" eaLnBrk="1" hangingPunct="1">
              <a:buFontTx/>
              <a:buNone/>
              <a:defRPr/>
            </a:pPr>
            <a:r>
              <a:rPr lang="de-DE" sz="2200" dirty="0" smtClean="0">
                <a:latin typeface="Arial" charset="0"/>
                <a:cs typeface="Arial" charset="0"/>
              </a:rPr>
              <a:t/>
            </a:r>
            <a:br>
              <a:rPr lang="de-DE" sz="2200" dirty="0" smtClean="0">
                <a:latin typeface="Arial" charset="0"/>
                <a:cs typeface="Arial" charset="0"/>
              </a:rPr>
            </a:br>
            <a:r>
              <a:rPr lang="de-DE" sz="2200" dirty="0" smtClean="0">
                <a:latin typeface="Arial" charset="0"/>
                <a:cs typeface="Arial" charset="0"/>
              </a:rPr>
              <a:t>Betrifft folgende Mittel:</a:t>
            </a:r>
          </a:p>
          <a:p>
            <a:pPr eaLnBrk="1" hangingPunct="1">
              <a:defRPr/>
            </a:pPr>
            <a:r>
              <a:rPr lang="de-DE" sz="2200" dirty="0" err="1" smtClean="0">
                <a:latin typeface="Arial" charset="0"/>
                <a:cs typeface="Arial" charset="0"/>
              </a:rPr>
              <a:t>Mospilan</a:t>
            </a:r>
            <a:endParaRPr lang="de-DE" sz="22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de-DE" sz="2200" dirty="0" err="1" smtClean="0">
                <a:latin typeface="Arial" charset="0"/>
                <a:cs typeface="Arial" charset="0"/>
              </a:rPr>
              <a:t>Fastac</a:t>
            </a:r>
            <a:r>
              <a:rPr lang="de-DE" sz="2200" dirty="0" smtClean="0">
                <a:latin typeface="Arial" charset="0"/>
                <a:cs typeface="Arial" charset="0"/>
              </a:rPr>
              <a:t> Super Kontakt</a:t>
            </a:r>
          </a:p>
          <a:p>
            <a:pPr eaLnBrk="1" hangingPunct="1">
              <a:defRPr/>
            </a:pPr>
            <a:r>
              <a:rPr lang="de-DE" sz="2200" dirty="0" smtClean="0">
                <a:latin typeface="Arial" charset="0"/>
                <a:cs typeface="Arial" charset="0"/>
              </a:rPr>
              <a:t>Karate </a:t>
            </a:r>
            <a:r>
              <a:rPr lang="de-DE" sz="2200" dirty="0" err="1" smtClean="0">
                <a:latin typeface="Arial" charset="0"/>
                <a:cs typeface="Arial" charset="0"/>
              </a:rPr>
              <a:t>Zeon</a:t>
            </a:r>
            <a:endParaRPr lang="de-DE" sz="22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de-DE" sz="2200" dirty="0" smtClean="0">
                <a:latin typeface="Arial" charset="0"/>
                <a:cs typeface="Arial" charset="0"/>
              </a:rPr>
              <a:t>Trafo WG / Lambda WG</a:t>
            </a:r>
          </a:p>
          <a:p>
            <a:pPr eaLnBrk="1" hangingPunct="1">
              <a:defRPr/>
            </a:pPr>
            <a:r>
              <a:rPr lang="de-DE" sz="2200" dirty="0" err="1" smtClean="0">
                <a:latin typeface="Arial" charset="0"/>
                <a:cs typeface="Arial" charset="0"/>
              </a:rPr>
              <a:t>Pirimor</a:t>
            </a:r>
            <a:r>
              <a:rPr lang="de-DE" sz="2200" dirty="0" smtClean="0">
                <a:latin typeface="Arial" charset="0"/>
                <a:cs typeface="Arial" charset="0"/>
              </a:rPr>
              <a:t> Granulat</a:t>
            </a:r>
          </a:p>
          <a:p>
            <a:pPr eaLnBrk="1" hangingPunct="1">
              <a:defRPr/>
            </a:pPr>
            <a:r>
              <a:rPr lang="de-DE" sz="2200" dirty="0" err="1" smtClean="0">
                <a:latin typeface="Arial" charset="0"/>
                <a:cs typeface="Arial" charset="0"/>
              </a:rPr>
              <a:t>Spruzit</a:t>
            </a:r>
            <a:r>
              <a:rPr lang="de-DE" sz="2200" dirty="0" smtClean="0">
                <a:latin typeface="Arial" charset="0"/>
                <a:cs typeface="Arial" charset="0"/>
              </a:rPr>
              <a:t> NEU</a:t>
            </a:r>
          </a:p>
          <a:p>
            <a:pPr eaLnBrk="1" hangingPunct="1">
              <a:defRPr/>
            </a:pPr>
            <a:r>
              <a:rPr lang="de-DE" sz="2200" dirty="0" smtClean="0">
                <a:latin typeface="Arial" charset="0"/>
                <a:cs typeface="Arial" charset="0"/>
              </a:rPr>
              <a:t>Calypso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4838" y="109538"/>
            <a:ext cx="8539162" cy="6524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de-DE" sz="3200" b="1" smtClean="0">
                <a:solidFill>
                  <a:srgbClr val="C00000"/>
                </a:solidFill>
                <a:latin typeface="Arial" pitchFamily="34" charset="0"/>
              </a:rPr>
              <a:t>NN410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063"/>
            <a:ext cx="8410575" cy="889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de-DE" sz="3200" b="1" smtClean="0">
                <a:solidFill>
                  <a:srgbClr val="C00000"/>
                </a:solidFill>
                <a:latin typeface="Arial" pitchFamily="34" charset="0"/>
              </a:rPr>
              <a:t>Pflanzenschutzmittel, deren Aufbrauchfrist  endet</a:t>
            </a:r>
          </a:p>
        </p:txBody>
      </p:sp>
      <p:graphicFrame>
        <p:nvGraphicFramePr>
          <p:cNvPr id="549952" name="Group 64"/>
          <p:cNvGraphicFramePr>
            <a:graphicFrameLocks noGrp="1"/>
          </p:cNvGraphicFramePr>
          <p:nvPr>
            <p:ph type="body" idx="1"/>
          </p:nvPr>
        </p:nvGraphicFramePr>
        <p:xfrm>
          <a:off x="133350" y="1277938"/>
          <a:ext cx="8824914" cy="3200420"/>
        </p:xfrm>
        <a:graphic>
          <a:graphicData uri="http://schemas.openxmlformats.org/drawingml/2006/table">
            <a:tbl>
              <a:tblPr/>
              <a:tblGrid>
                <a:gridCol w="2013032"/>
                <a:gridCol w="1244652"/>
                <a:gridCol w="1905080"/>
                <a:gridCol w="3662150"/>
              </a:tblGrid>
              <a:tr h="39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Mittel</a:t>
                      </a:r>
                    </a:p>
                  </a:txBody>
                  <a:tcPr marL="84410" marR="8441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Ende</a:t>
                      </a:r>
                    </a:p>
                  </a:txBody>
                  <a:tcPr marL="84410" marR="8441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Wirkstoff</a:t>
                      </a:r>
                    </a:p>
                  </a:txBody>
                  <a:tcPr marL="84410" marR="8441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Hinweise</a:t>
                      </a:r>
                    </a:p>
                  </a:txBody>
                  <a:tcPr marL="84410" marR="8441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Rodentizide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10" marR="8441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005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Wühlmaus-Patrone </a:t>
                      </a:r>
                      <a:r>
                        <a:rPr kumimoji="0" lang="de-D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Arrex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Patrone</a:t>
                      </a:r>
                    </a:p>
                  </a:txBody>
                  <a:tcPr marL="84410" marR="8441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Arial" pitchFamily="34" charset="0"/>
                          <a:cs typeface="Arial" pitchFamily="34" charset="0"/>
                        </a:rPr>
                        <a:t>30.06.13</a:t>
                      </a: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Arial" pitchFamily="34" charset="0"/>
                          <a:cs typeface="Arial" pitchFamily="34" charset="0"/>
                        </a:rPr>
                        <a:t>Begasungsmittel</a:t>
                      </a: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Arial" pitchFamily="34" charset="0"/>
                          <a:cs typeface="Arial" pitchFamily="34" charset="0"/>
                        </a:rPr>
                        <a:t>Gegen Schermäuse</a:t>
                      </a: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Herbizide</a:t>
                      </a:r>
                    </a:p>
                  </a:txBody>
                  <a:tcPr marL="84410" marR="8441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65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Fusilade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Max</a:t>
                      </a:r>
                    </a:p>
                  </a:txBody>
                  <a:tcPr marL="84410" marR="8441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31.03.14</a:t>
                      </a:r>
                      <a:endParaRPr lang="de-DE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Fluazipfop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-P</a:t>
                      </a:r>
                    </a:p>
                  </a:txBody>
                  <a:tcPr marL="84410" marR="8441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Mincho" charset="-128"/>
                        <a:cs typeface="Arial" pitchFamily="34" charset="0"/>
                      </a:endParaRPr>
                    </a:p>
                  </a:txBody>
                  <a:tcPr marL="84410" marR="8441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MaisTer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10" marR="8441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02.01.13</a:t>
                      </a:r>
                      <a:endParaRPr lang="de-DE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Foramsulfuron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+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Iodosulfuron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Mincho" charset="-128"/>
                        <a:cs typeface="Arial" pitchFamily="34" charset="0"/>
                      </a:endParaRPr>
                    </a:p>
                  </a:txBody>
                  <a:tcPr marL="84410" marR="8441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063"/>
            <a:ext cx="8410575" cy="889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de-DE" sz="3200" b="1" smtClean="0">
                <a:solidFill>
                  <a:srgbClr val="C00000"/>
                </a:solidFill>
                <a:latin typeface="Arial" pitchFamily="34" charset="0"/>
              </a:rPr>
              <a:t>Pflanzenschutzmittel, deren Aufbrauchfrist endet</a:t>
            </a:r>
          </a:p>
        </p:txBody>
      </p:sp>
      <p:graphicFrame>
        <p:nvGraphicFramePr>
          <p:cNvPr id="549952" name="Group 64"/>
          <p:cNvGraphicFramePr>
            <a:graphicFrameLocks noGrp="1"/>
          </p:cNvGraphicFramePr>
          <p:nvPr>
            <p:ph type="body" idx="1"/>
          </p:nvPr>
        </p:nvGraphicFramePr>
        <p:xfrm>
          <a:off x="133350" y="1277938"/>
          <a:ext cx="8824913" cy="4980090"/>
        </p:xfrm>
        <a:graphic>
          <a:graphicData uri="http://schemas.openxmlformats.org/drawingml/2006/table">
            <a:tbl>
              <a:tblPr/>
              <a:tblGrid>
                <a:gridCol w="2013032"/>
                <a:gridCol w="1244652"/>
                <a:gridCol w="1905079"/>
                <a:gridCol w="3662150"/>
              </a:tblGrid>
              <a:tr h="396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Mittel</a:t>
                      </a:r>
                    </a:p>
                  </a:txBody>
                  <a:tcPr marL="84410" marR="8441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Ende</a:t>
                      </a:r>
                    </a:p>
                  </a:txBody>
                  <a:tcPr marL="84410" marR="8441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Wirkstoff</a:t>
                      </a:r>
                    </a:p>
                  </a:txBody>
                  <a:tcPr marL="84410" marR="8441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Hinweise</a:t>
                      </a:r>
                    </a:p>
                  </a:txBody>
                  <a:tcPr marL="84410" marR="8441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Fungizide</a:t>
                      </a:r>
                    </a:p>
                  </a:txBody>
                  <a:tcPr marL="84410" marR="8441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188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Folicur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31.12.12</a:t>
                      </a:r>
                      <a:endParaRPr lang="de-DE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Tebuconazol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EM, Sternrußtau und Rost in  Rosen,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pilzl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. Blattfleckenerreger in Zierpflanzen, weißer Rost in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Chrystanthemen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itchFamily="34" charset="0"/>
                        <a:ea typeface="MS Mincho" charset="-128"/>
                        <a:cs typeface="Arial" pitchFamily="34" charset="0"/>
                      </a:endParaRPr>
                    </a:p>
                  </a:txBody>
                  <a:tcPr marL="84410" marR="8441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Systhane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 EW</a:t>
                      </a:r>
                    </a:p>
                  </a:txBody>
                  <a:tcPr marL="84410" marR="8441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31.12.13</a:t>
                      </a:r>
                      <a:endParaRPr lang="de-DE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Myclobutanil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Pilzl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. Blattfleckenerreger in Zierpflanzen</a:t>
                      </a:r>
                    </a:p>
                  </a:txBody>
                  <a:tcPr marL="84410" marR="8441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Prosper, Impulse</a:t>
                      </a:r>
                    </a:p>
                  </a:txBody>
                  <a:tcPr marL="84410" marR="8441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31.12.12</a:t>
                      </a:r>
                      <a:endParaRPr lang="de-DE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Spiroxamine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EM in Schnittrosen</a:t>
                      </a:r>
                    </a:p>
                  </a:txBody>
                  <a:tcPr marL="84410" marR="8441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1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Insektizide</a:t>
                      </a:r>
                    </a:p>
                  </a:txBody>
                  <a:tcPr marL="84410" marR="84410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Karate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Zeon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baseline="0" dirty="0" smtClean="0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30.09.13</a:t>
                      </a:r>
                      <a:endParaRPr lang="de-DE" sz="1800" b="1" i="0" baseline="0" dirty="0">
                        <a:solidFill>
                          <a:srgbClr val="6633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Lambda-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Cyhalothrin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Gegen Erdraupen  im Freiland</a:t>
                      </a:r>
                    </a:p>
                  </a:txBody>
                  <a:tcPr marL="84410" marR="84410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Teppeki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baseline="0" dirty="0" smtClean="0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30.09.13</a:t>
                      </a:r>
                      <a:endParaRPr lang="de-DE" sz="1800" b="1" i="0" baseline="0" dirty="0">
                        <a:solidFill>
                          <a:srgbClr val="6633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Flonicamid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Blattläuse in Zierpflanzen</a:t>
                      </a:r>
                    </a:p>
                  </a:txBody>
                  <a:tcPr marL="84410" marR="84410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30200" y="61913"/>
            <a:ext cx="8712200" cy="889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de-DE" sz="3000" b="1" smtClean="0">
                <a:solidFill>
                  <a:srgbClr val="C00000"/>
                </a:solidFill>
                <a:latin typeface="Arial" pitchFamily="34" charset="0"/>
              </a:rPr>
              <a:t>Pflanzenschutzmittel, deren Zulassung endet</a:t>
            </a:r>
          </a:p>
        </p:txBody>
      </p:sp>
      <p:graphicFrame>
        <p:nvGraphicFramePr>
          <p:cNvPr id="5" name="Group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946928"/>
              </p:ext>
            </p:extLst>
          </p:nvPr>
        </p:nvGraphicFramePr>
        <p:xfrm>
          <a:off x="133350" y="858838"/>
          <a:ext cx="8824913" cy="4602426"/>
        </p:xfrm>
        <a:graphic>
          <a:graphicData uri="http://schemas.openxmlformats.org/drawingml/2006/table">
            <a:tbl>
              <a:tblPr/>
              <a:tblGrid>
                <a:gridCol w="2013032"/>
                <a:gridCol w="1244652"/>
                <a:gridCol w="1905079"/>
                <a:gridCol w="3662150"/>
              </a:tblGrid>
              <a:tr h="396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Mittel</a:t>
                      </a:r>
                    </a:p>
                  </a:txBody>
                  <a:tcPr marL="84410" marR="8441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Ende</a:t>
                      </a:r>
                    </a:p>
                  </a:txBody>
                  <a:tcPr marL="84410" marR="8441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Wirkstoff</a:t>
                      </a:r>
                    </a:p>
                  </a:txBody>
                  <a:tcPr marL="84410" marR="8441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Hinweise</a:t>
                      </a:r>
                    </a:p>
                  </a:txBody>
                  <a:tcPr marL="84410" marR="8441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2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Herbizide</a:t>
                      </a:r>
                    </a:p>
                  </a:txBody>
                  <a:tcPr marL="84410" marR="8441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65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Focus Ultra</a:t>
                      </a:r>
                    </a:p>
                  </a:txBody>
                  <a:tcPr marL="84410" marR="8441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31.12.12</a:t>
                      </a:r>
                      <a:endParaRPr lang="de-DE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Cycloxydim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Verlängert 30.06.13</a:t>
                      </a:r>
                    </a:p>
                  </a:txBody>
                  <a:tcPr marL="84410" marR="8441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Fungizide</a:t>
                      </a:r>
                    </a:p>
                  </a:txBody>
                  <a:tcPr marL="84410" marR="84410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Cueva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10" marR="84410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31.12.12</a:t>
                      </a:r>
                      <a:endParaRPr lang="de-DE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Kuperoktanoat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Verlängert 31.03.13</a:t>
                      </a:r>
                    </a:p>
                  </a:txBody>
                  <a:tcPr marL="84410" marR="84410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Switch</a:t>
                      </a:r>
                    </a:p>
                  </a:txBody>
                  <a:tcPr marL="84410" marR="84410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31.12.12</a:t>
                      </a:r>
                      <a:endParaRPr lang="de-DE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Cyprodinil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+ </a:t>
                      </a:r>
                      <a:r>
                        <a:rPr lang="de-DE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Fludioxonil</a:t>
                      </a:r>
                      <a:endParaRPr lang="de-DE" sz="18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10" marR="84410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Verlängert 30.06.13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itchFamily="34" charset="0"/>
                        <a:ea typeface="MS Mincho" charset="-128"/>
                        <a:cs typeface="Arial" pitchFamily="34" charset="0"/>
                      </a:endParaRPr>
                    </a:p>
                  </a:txBody>
                  <a:tcPr marL="84410" marR="84410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Insektizide</a:t>
                      </a:r>
                    </a:p>
                  </a:txBody>
                  <a:tcPr marL="84410" marR="8441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Envidor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10" marR="8441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31.12.12</a:t>
                      </a:r>
                      <a:endParaRPr lang="de-DE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Spirodiclofen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Verlängert 31.03.13</a:t>
                      </a:r>
                    </a:p>
                  </a:txBody>
                  <a:tcPr marL="84410" marR="8441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NeemAzal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T/S</a:t>
                      </a:r>
                    </a:p>
                  </a:txBody>
                  <a:tcPr marL="84410" marR="8441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31.10.12</a:t>
                      </a:r>
                    </a:p>
                  </a:txBody>
                  <a:tcPr marL="84410" marR="8441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Azadirachdin</a:t>
                      </a:r>
                      <a:endParaRPr lang="de-DE" sz="18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10" marR="8441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Neu zugelassen aber nicht in Zierpflanzen</a:t>
                      </a:r>
                    </a:p>
                  </a:txBody>
                  <a:tcPr marL="84410" marR="8441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Spruzit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Neu</a:t>
                      </a:r>
                    </a:p>
                  </a:txBody>
                  <a:tcPr marL="84410" marR="8441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31.12.12</a:t>
                      </a:r>
                    </a:p>
                  </a:txBody>
                  <a:tcPr marL="84410" marR="8441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Pyrethrine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+ Rapsöl</a:t>
                      </a:r>
                    </a:p>
                  </a:txBody>
                  <a:tcPr marL="84410" marR="8441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Verlängert 30.06.13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charset="-128"/>
                        <a:cs typeface="Arial" pitchFamily="34" charset="0"/>
                      </a:endParaRPr>
                    </a:p>
                  </a:txBody>
                  <a:tcPr marL="84410" marR="8441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30200" y="61913"/>
            <a:ext cx="8712200" cy="889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de-DE" sz="3000" b="1" smtClean="0">
                <a:solidFill>
                  <a:srgbClr val="C00000"/>
                </a:solidFill>
                <a:latin typeface="Arial" pitchFamily="34" charset="0"/>
              </a:rPr>
              <a:t>Genehmigte Pflanzenschutzmittel</a:t>
            </a:r>
          </a:p>
        </p:txBody>
      </p:sp>
      <p:graphicFrame>
        <p:nvGraphicFramePr>
          <p:cNvPr id="5" name="Group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72832"/>
              </p:ext>
            </p:extLst>
          </p:nvPr>
        </p:nvGraphicFramePr>
        <p:xfrm>
          <a:off x="152400" y="762000"/>
          <a:ext cx="8509000" cy="4853964"/>
        </p:xfrm>
        <a:graphic>
          <a:graphicData uri="http://schemas.openxmlformats.org/drawingml/2006/table">
            <a:tbl>
              <a:tblPr/>
              <a:tblGrid>
                <a:gridCol w="2012949"/>
                <a:gridCol w="1244600"/>
                <a:gridCol w="5251451"/>
              </a:tblGrid>
              <a:tr h="402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Mittel</a:t>
                      </a:r>
                    </a:p>
                  </a:txBody>
                  <a:tcPr marL="84406" marR="84406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Aufwand</a:t>
                      </a:r>
                    </a:p>
                  </a:txBody>
                  <a:tcPr marL="84406" marR="84406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Anwendungsbereich</a:t>
                      </a:r>
                    </a:p>
                  </a:txBody>
                  <a:tcPr marL="84406" marR="84406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39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Herbizide</a:t>
                      </a:r>
                    </a:p>
                  </a:txBody>
                  <a:tcPr marL="84406" marR="84406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40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Spectum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84406" marR="84406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ml/Ar</a:t>
                      </a:r>
                    </a:p>
                  </a:txBody>
                  <a:tcPr marL="84406" marR="84406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Freilandzierpflanzen nach dem Auflaufen oder Pflanzen. Max. 1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Anw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.</a:t>
                      </a:r>
                    </a:p>
                  </a:txBody>
                  <a:tcPr marL="84406" marR="84406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7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Sencor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WG wird im Jahr 2013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abverkauft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 Zulassung Ende 2016 bleibt erhalten (Genehmigt in Baumschulgehölze auf Stellflächen)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 Nachfolgeprodukt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Sencor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 Liquid hat die Genehmigungen (noch) nicht.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itchFamily="34" charset="0"/>
                        <a:ea typeface="MS Mincho" charset="-128"/>
                        <a:cs typeface="Arial" pitchFamily="34" charset="0"/>
                      </a:endParaRPr>
                    </a:p>
                  </a:txBody>
                  <a:tcPr marL="84406" marR="84406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Gallant Super</a:t>
                      </a:r>
                    </a:p>
                  </a:txBody>
                  <a:tcPr marL="84410" marR="8441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ml/Ar</a:t>
                      </a:r>
                      <a:endParaRPr kumimoji="0" lang="de-D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10" marR="8441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Baumschulgehölzpfl</a:t>
                      </a:r>
                      <a:r>
                        <a:rPr kumimoji="0" lang="de-D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. und Ziergehölze gegen einkeimblättrige Unkräuter incl. Quecke. Max. 1 </a:t>
                      </a:r>
                      <a:r>
                        <a:rPr kumimoji="0" lang="de-DE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Anw</a:t>
                      </a:r>
                      <a:r>
                        <a:rPr kumimoji="0" lang="de-D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. </a:t>
                      </a:r>
                      <a:endParaRPr kumimoji="0" lang="de-D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itchFamily="34" charset="0"/>
                        <a:ea typeface="MS Mincho" charset="-128"/>
                        <a:cs typeface="Arial" pitchFamily="34" charset="0"/>
                      </a:endParaRPr>
                    </a:p>
                  </a:txBody>
                  <a:tcPr marL="84410" marR="8441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81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Auf derselben Fläche im folgenden Kalenderjahr keine Anwendung von Mitteln mit dem </a:t>
                      </a:r>
                      <a:r>
                        <a:rPr kumimoji="0" lang="de-D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Qirkstoff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Haloxyfop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-P (</a:t>
                      </a:r>
                      <a:r>
                        <a:rPr kumimoji="0" lang="de-D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Haloxyfop</a:t>
                      </a: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-R)</a:t>
                      </a:r>
                    </a:p>
                  </a:txBody>
                  <a:tcPr marL="84410" marR="8441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10" marR="8441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pitchFamily="34" charset="0"/>
                        <a:ea typeface="MS Mincho" charset="-128"/>
                        <a:cs typeface="Arial" pitchFamily="34" charset="0"/>
                      </a:endParaRPr>
                    </a:p>
                  </a:txBody>
                  <a:tcPr marL="84410" marR="8441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15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Insektizide (Zulassung)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Movento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OD</a:t>
                      </a:r>
                    </a:p>
                  </a:txBody>
                  <a:tcPr marL="84410" marR="8441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Wird in den nächsten Wochen zugelassen</a:t>
                      </a:r>
                    </a:p>
                  </a:txBody>
                  <a:tcPr marL="84410" marR="8441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10" marR="8441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85286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6700"/>
            <a:ext cx="7924800" cy="208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tabLst>
                <a:tab pos="381000" algn="l"/>
              </a:tabLst>
            </a:pPr>
            <a:r>
              <a:rPr lang="de-DE" sz="1200">
                <a:latin typeface="Arial" charset="0"/>
              </a:rPr>
              <a:t/>
            </a:r>
            <a:br>
              <a:rPr lang="de-DE" sz="1200">
                <a:latin typeface="Arial" charset="0"/>
              </a:rPr>
            </a:br>
            <a:endParaRPr lang="de-DE" sz="2400">
              <a:latin typeface="Arial" charset="0"/>
            </a:endParaRPr>
          </a:p>
        </p:txBody>
      </p:sp>
      <p:sp>
        <p:nvSpPr>
          <p:cNvPr id="566277" name="Rectangle 5"/>
          <p:cNvSpPr>
            <a:spLocks noChangeArrowheads="1"/>
          </p:cNvSpPr>
          <p:nvPr/>
        </p:nvSpPr>
        <p:spPr bwMode="auto">
          <a:xfrm>
            <a:off x="993531" y="2687639"/>
            <a:ext cx="769326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endParaRPr lang="de-DE" sz="2000">
              <a:latin typeface="Arial" charset="0"/>
              <a:cs typeface="Times New Roman" pitchFamily="18" charset="0"/>
            </a:endParaRPr>
          </a:p>
        </p:txBody>
      </p:sp>
      <p:pic>
        <p:nvPicPr>
          <p:cNvPr id="56628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74" y="1009650"/>
            <a:ext cx="5882054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48895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6700"/>
            <a:ext cx="7924800" cy="208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tabLst>
                <a:tab pos="381000" algn="l"/>
              </a:tabLst>
            </a:pPr>
            <a:r>
              <a:rPr lang="de-DE" sz="1200">
                <a:latin typeface="Arial" charset="0"/>
              </a:rPr>
              <a:t/>
            </a:r>
            <a:br>
              <a:rPr lang="de-DE" sz="1200">
                <a:latin typeface="Arial" charset="0"/>
              </a:rPr>
            </a:br>
            <a:endParaRPr lang="de-DE" sz="2400">
              <a:latin typeface="Arial" charset="0"/>
            </a:endParaRPr>
          </a:p>
        </p:txBody>
      </p:sp>
      <p:sp>
        <p:nvSpPr>
          <p:cNvPr id="643075" name="Rectangle 3"/>
          <p:cNvSpPr>
            <a:spLocks noChangeArrowheads="1"/>
          </p:cNvSpPr>
          <p:nvPr/>
        </p:nvSpPr>
        <p:spPr bwMode="auto">
          <a:xfrm>
            <a:off x="993531" y="2687639"/>
            <a:ext cx="769326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endParaRPr lang="de-DE" sz="2000">
              <a:latin typeface="Arial" charset="0"/>
              <a:cs typeface="Times New Roman" pitchFamily="18" charset="0"/>
            </a:endParaRPr>
          </a:p>
        </p:txBody>
      </p:sp>
      <p:pic>
        <p:nvPicPr>
          <p:cNvPr id="64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8" y="2085975"/>
            <a:ext cx="5416062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108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10473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98500" y="368300"/>
            <a:ext cx="7772400" cy="1143000"/>
          </a:xfrm>
        </p:spPr>
        <p:txBody>
          <a:bodyPr/>
          <a:lstStyle/>
          <a:p>
            <a:pPr eaLnBrk="1" hangingPunct="1"/>
            <a:r>
              <a:rPr lang="de-DE" sz="3200" b="1" smtClean="0">
                <a:latin typeface="Arial" pitchFamily="34" charset="0"/>
              </a:rPr>
              <a:t>Zoneneinteilung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11200" y="1816100"/>
            <a:ext cx="70866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z="2800" b="1" smtClean="0">
                <a:latin typeface="Arial" pitchFamily="34" charset="0"/>
              </a:rPr>
              <a:t>Nur eine Zone für:</a:t>
            </a:r>
          </a:p>
          <a:p>
            <a:pPr marL="622300" lvl="1" indent="-442913" eaLnBrk="1" hangingPunct="1"/>
            <a:r>
              <a:rPr lang="de-DE" smtClean="0">
                <a:latin typeface="Arial" pitchFamily="34" charset="0"/>
              </a:rPr>
              <a:t>Anwendung in Gewächshäusern</a:t>
            </a:r>
          </a:p>
          <a:p>
            <a:pPr marL="622300" lvl="1" indent="-442913" eaLnBrk="1" hangingPunct="1"/>
            <a:r>
              <a:rPr lang="de-DE" smtClean="0">
                <a:latin typeface="Arial" pitchFamily="34" charset="0"/>
              </a:rPr>
              <a:t>Saatgutbehandlung</a:t>
            </a:r>
          </a:p>
          <a:p>
            <a:pPr marL="622300" lvl="1" indent="-442913" eaLnBrk="1" hangingPunct="1"/>
            <a:r>
              <a:rPr lang="de-DE" smtClean="0">
                <a:latin typeface="Arial" pitchFamily="34" charset="0"/>
              </a:rPr>
              <a:t>Behandlung nach der Ernte</a:t>
            </a:r>
          </a:p>
          <a:p>
            <a:pPr marL="622300" lvl="1" indent="-442913" eaLnBrk="1" hangingPunct="1"/>
            <a:r>
              <a:rPr lang="de-DE" smtClean="0">
                <a:latin typeface="Arial" pitchFamily="34" charset="0"/>
              </a:rPr>
              <a:t>Behandlung leerer Lagerhäuser</a:t>
            </a:r>
          </a:p>
          <a:p>
            <a:pPr marL="622300" lvl="1" indent="-442913" eaLnBrk="1" hangingPunct="1">
              <a:buFontTx/>
              <a:buNone/>
            </a:pPr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30200" y="61913"/>
            <a:ext cx="8712200" cy="889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de-DE" sz="3000" b="1" smtClean="0">
                <a:solidFill>
                  <a:srgbClr val="C00000"/>
                </a:solidFill>
                <a:latin typeface="Arial" pitchFamily="34" charset="0"/>
              </a:rPr>
              <a:t>Zugelassene Pflanzenschutzmittel</a:t>
            </a:r>
          </a:p>
        </p:txBody>
      </p:sp>
      <p:graphicFrame>
        <p:nvGraphicFramePr>
          <p:cNvPr id="5" name="Group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10129"/>
              </p:ext>
            </p:extLst>
          </p:nvPr>
        </p:nvGraphicFramePr>
        <p:xfrm>
          <a:off x="158750" y="694471"/>
          <a:ext cx="8528050" cy="5565992"/>
        </p:xfrm>
        <a:graphic>
          <a:graphicData uri="http://schemas.openxmlformats.org/drawingml/2006/table">
            <a:tbl>
              <a:tblPr/>
              <a:tblGrid>
                <a:gridCol w="2264729"/>
                <a:gridCol w="1400276"/>
                <a:gridCol w="4863045"/>
              </a:tblGrid>
              <a:tr h="396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Mittel</a:t>
                      </a:r>
                    </a:p>
                  </a:txBody>
                  <a:tcPr marL="84410" marR="8441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Aufwand</a:t>
                      </a:r>
                    </a:p>
                  </a:txBody>
                  <a:tcPr marL="84410" marR="8441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Anwendungsbereich</a:t>
                      </a:r>
                    </a:p>
                  </a:txBody>
                  <a:tcPr marL="84410" marR="8441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41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Insektizide</a:t>
                      </a:r>
                    </a:p>
                  </a:txBody>
                  <a:tcPr marL="84410" marR="8441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925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Dantop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10" marR="8441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 g/Ar</a:t>
                      </a:r>
                    </a:p>
                  </a:txBody>
                  <a:tcPr marL="84410" marR="8441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Gegen Blattläuse in Zierpflanzen unter Glas. Pflanzenhöhe bis 50 cm. 2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Anw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. im Abstand von 7-14 Tagen</a:t>
                      </a:r>
                    </a:p>
                  </a:txBody>
                  <a:tcPr marL="84410" marR="8441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88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NG321 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Die maximale Aufwandmenge von 150 g Wirkstoff pro Hektar und Jahr darf - auch in Kombination mit anderen diesen Wirkstoff enthaltenden Pflanzen-</a:t>
                      </a:r>
                      <a:r>
                        <a:rPr lang="de-DE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schutzmitteln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nicht überschritten werden. 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" pitchFamily="2" charset="2"/>
                        </a:rPr>
                        <a:t> nur 2 </a:t>
                      </a:r>
                      <a:r>
                        <a:rPr lang="de-DE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" pitchFamily="2" charset="2"/>
                        </a:rPr>
                        <a:t>Anw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" pitchFamily="2" charset="2"/>
                        </a:rPr>
                        <a:t>. pro Jahr möglich.</a:t>
                      </a:r>
                      <a:endParaRPr lang="de-DE" sz="1800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10" marR="8441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10" marR="84410"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charset="-128"/>
                        <a:cs typeface="Arial" pitchFamily="34" charset="0"/>
                      </a:endParaRPr>
                    </a:p>
                  </a:txBody>
                  <a:tcPr marL="84410" marR="84410"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8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Trafo WG</a:t>
                      </a:r>
                      <a:b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Lambda WG</a:t>
                      </a:r>
                    </a:p>
                  </a:txBody>
                  <a:tcPr marL="84410" marR="8441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 g/Ar</a:t>
                      </a:r>
                    </a:p>
                  </a:txBody>
                  <a:tcPr marL="84410" marR="8441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Gegen freifressende Schmetterlingsraupen im Freiland und unter Glas und gegen Zikaden im Freiland. Pflanzenhöhe bis 50 cm. 2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Anw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. im Abstand von 10-14 Tagen</a:t>
                      </a:r>
                    </a:p>
                  </a:txBody>
                  <a:tcPr marL="84410" marR="8441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7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Wachstumsregler</a:t>
                      </a:r>
                    </a:p>
                  </a:txBody>
                  <a:tcPr marL="84410" marR="8441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8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Berelex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40SG</a:t>
                      </a:r>
                    </a:p>
                  </a:txBody>
                  <a:tcPr marL="84410" marR="8441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0,375 g/Ar</a:t>
                      </a:r>
                    </a:p>
                  </a:txBody>
                  <a:tcPr marL="84410" marR="8441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In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Dendranthema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 x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grandiflorum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 Schnittchrysanthemen der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Santini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-Gruppe zur Förderung des Trieblängenwachstums. 1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Anw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charset="-128"/>
                          <a:cs typeface="Arial" pitchFamily="34" charset="0"/>
                        </a:rPr>
                        <a:t>. 7 Tage nach dem Pflanzen.</a:t>
                      </a:r>
                    </a:p>
                  </a:txBody>
                  <a:tcPr marL="84410" marR="8441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76656" y="9144"/>
            <a:ext cx="7772400" cy="75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chemeClr val="tx2"/>
                </a:solidFill>
                <a:latin typeface="Arial Unicode MS" pitchFamily="34" charset="-128"/>
              </a:rPr>
              <a:t>Spritzschaden an Begonien</a:t>
            </a:r>
            <a:endParaRPr lang="de-DE" sz="3600" b="1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38865"/>
              </p:ext>
            </p:extLst>
          </p:nvPr>
        </p:nvGraphicFramePr>
        <p:xfrm>
          <a:off x="676656" y="768096"/>
          <a:ext cx="8266174" cy="3127248"/>
        </p:xfrm>
        <a:graphic>
          <a:graphicData uri="http://schemas.openxmlformats.org/drawingml/2006/table">
            <a:tbl>
              <a:tblPr/>
              <a:tblGrid>
                <a:gridCol w="379821"/>
                <a:gridCol w="1971855"/>
                <a:gridCol w="1516072"/>
                <a:gridCol w="4398426"/>
              </a:tblGrid>
              <a:tr h="1161288">
                <a:tc gridSpan="2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Versuchsglieder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Aufwand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Hinweise zur Anwendung </a:t>
                      </a:r>
                      <a:r>
                        <a:rPr lang="de-DE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(Anwendungen/ Wartezeit/ etc.)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lvl="0" indent="0" hangingPunct="0">
                        <a:spcAft>
                          <a:spcPts val="0"/>
                        </a:spcAft>
                        <a:buFont typeface="Trebuchet MS"/>
                        <a:buNone/>
                        <a:tabLst>
                          <a:tab pos="180340" algn="l"/>
                          <a:tab pos="228600" algn="l"/>
                        </a:tabLst>
                      </a:pPr>
                      <a:r>
                        <a:rPr lang="de-DE" sz="18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de-DE" sz="1800" dirty="0" smtClean="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1800" dirty="0">
                          <a:effectLst/>
                          <a:latin typeface="Arial"/>
                          <a:ea typeface="Times New Roman"/>
                        </a:rPr>
                        <a:t>Signum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Arial"/>
                          <a:ea typeface="Times New Roman"/>
                        </a:rPr>
                        <a:t>1,5 kg/ha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Arial"/>
                          <a:ea typeface="Times New Roman"/>
                        </a:rPr>
                        <a:t>2 Anw. Im Abstand von 7-10 Tagen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marL="0" lvl="0" indent="0" hangingPunct="0">
                        <a:spcAft>
                          <a:spcPts val="0"/>
                        </a:spcAft>
                        <a:buFont typeface="Trebuchet MS"/>
                        <a:buNone/>
                        <a:tabLst>
                          <a:tab pos="180340" algn="l"/>
                          <a:tab pos="228600" algn="l"/>
                        </a:tabLst>
                      </a:pPr>
                      <a:r>
                        <a:rPr lang="de-DE" sz="18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de-DE" sz="1800" dirty="0" smtClean="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1800" dirty="0">
                          <a:effectLst/>
                          <a:latin typeface="Arial"/>
                          <a:ea typeface="Times New Roman"/>
                        </a:rPr>
                        <a:t>Collis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Arial"/>
                          <a:ea typeface="Times New Roman"/>
                        </a:rPr>
                        <a:t>0,6 l/ha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Arial"/>
                          <a:ea typeface="Times New Roman"/>
                        </a:rPr>
                        <a:t>2 Anw. Im Abstand von 7-10 Tagen</a:t>
                      </a:r>
                      <a:endParaRPr lang="de-DE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008">
                <a:tc>
                  <a:txBody>
                    <a:bodyPr/>
                    <a:lstStyle/>
                    <a:p>
                      <a:pPr marL="0" lvl="0" indent="0" hangingPunct="0">
                        <a:spcAft>
                          <a:spcPts val="0"/>
                        </a:spcAft>
                        <a:buFont typeface="Trebuchet MS"/>
                        <a:buNone/>
                        <a:tabLst>
                          <a:tab pos="180340" algn="l"/>
                          <a:tab pos="228600" algn="l"/>
                        </a:tabLst>
                      </a:pPr>
                      <a:r>
                        <a:rPr lang="it-IT" sz="18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it-IT" sz="1800" dirty="0" smtClean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t-IT" sz="1800" dirty="0" err="1">
                          <a:effectLst/>
                          <a:latin typeface="Arial"/>
                          <a:ea typeface="Times New Roman"/>
                        </a:rPr>
                        <a:t>Signum</a:t>
                      </a:r>
                      <a:r>
                        <a:rPr lang="it-IT" sz="1800" dirty="0">
                          <a:effectLst/>
                          <a:latin typeface="Arial"/>
                          <a:ea typeface="Times New Roman"/>
                        </a:rPr>
                        <a:t> +</a:t>
                      </a:r>
                      <a:br>
                        <a:rPr lang="it-IT" sz="1800" dirty="0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it-IT" sz="1800" dirty="0" err="1">
                          <a:effectLst/>
                          <a:latin typeface="Arial"/>
                          <a:ea typeface="Times New Roman"/>
                        </a:rPr>
                        <a:t>Dipel</a:t>
                      </a:r>
                      <a:r>
                        <a:rPr lang="it-IT" sz="1800" dirty="0">
                          <a:effectLst/>
                          <a:latin typeface="Arial"/>
                          <a:ea typeface="Times New Roman"/>
                        </a:rPr>
                        <a:t> +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t-IT" sz="1800" strike="sngStrike" dirty="0" err="1">
                          <a:effectLst/>
                          <a:latin typeface="Arial"/>
                          <a:ea typeface="Times New Roman"/>
                        </a:rPr>
                        <a:t>Aminosol</a:t>
                      </a:r>
                      <a:r>
                        <a:rPr lang="it-IT" sz="1800" strike="sngStrike" dirty="0">
                          <a:effectLst/>
                          <a:latin typeface="Arial"/>
                          <a:ea typeface="Times New Roman"/>
                        </a:rPr>
                        <a:t> + </a:t>
                      </a:r>
                      <a:endParaRPr lang="de-DE" sz="1800" strike="sngStrike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t-IT" sz="1800" dirty="0" err="1">
                          <a:effectLst/>
                          <a:latin typeface="Arial"/>
                          <a:ea typeface="Times New Roman"/>
                        </a:rPr>
                        <a:t>Azolon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/>
                          <a:ea typeface="Times New Roman"/>
                        </a:rPr>
                        <a:t>1,5 kg/ha</a:t>
                      </a:r>
                      <a:br>
                        <a:rPr lang="it-IT" sz="1800" dirty="0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it-IT" sz="1800" dirty="0">
                          <a:effectLst/>
                          <a:latin typeface="Arial"/>
                          <a:ea typeface="Times New Roman"/>
                        </a:rPr>
                        <a:t>0,1 %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it-IT" sz="1800" strike="sngStrike" dirty="0">
                          <a:effectLst/>
                          <a:latin typeface="Arial"/>
                          <a:ea typeface="Times New Roman"/>
                        </a:rPr>
                        <a:t>0,1 %</a:t>
                      </a:r>
                      <a:endParaRPr lang="de-DE" sz="1800" strike="sngStrike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/>
                          <a:ea typeface="Times New Roman"/>
                        </a:rPr>
                        <a:t>0,1 %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/>
                          <a:ea typeface="Times New Roman"/>
                        </a:rPr>
                        <a:t>2 </a:t>
                      </a:r>
                      <a:r>
                        <a:rPr lang="it-IT" sz="1800" dirty="0" err="1">
                          <a:effectLst/>
                          <a:latin typeface="Arial"/>
                          <a:ea typeface="Times New Roman"/>
                        </a:rPr>
                        <a:t>Anw</a:t>
                      </a:r>
                      <a:r>
                        <a:rPr lang="it-IT" sz="1800" dirty="0">
                          <a:effectLst/>
                          <a:latin typeface="Arial"/>
                          <a:ea typeface="Times New Roman"/>
                        </a:rPr>
                        <a:t>. Im </a:t>
                      </a:r>
                      <a:r>
                        <a:rPr lang="it-IT" sz="1800" dirty="0" err="1">
                          <a:effectLst/>
                          <a:latin typeface="Arial"/>
                          <a:ea typeface="Times New Roman"/>
                        </a:rPr>
                        <a:t>Abstand</a:t>
                      </a:r>
                      <a:r>
                        <a:rPr lang="it-IT" sz="1800" dirty="0">
                          <a:effectLst/>
                          <a:latin typeface="Arial"/>
                          <a:ea typeface="Times New Roman"/>
                        </a:rPr>
                        <a:t> von 7-10 </a:t>
                      </a:r>
                      <a:r>
                        <a:rPr lang="it-IT" sz="1800" dirty="0" err="1">
                          <a:effectLst/>
                          <a:latin typeface="Arial"/>
                          <a:ea typeface="Times New Roman"/>
                        </a:rPr>
                        <a:t>Tagen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269977" y="4005635"/>
            <a:ext cx="2241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600" dirty="0" smtClean="0"/>
              <a:t>Behandlung am 06.11.12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Bonitur am 08.11.12</a:t>
            </a:r>
          </a:p>
          <a:p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676656" y="3995678"/>
            <a:ext cx="3218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/>
              <a:t>Sorten:		</a:t>
            </a:r>
          </a:p>
          <a:p>
            <a:pPr algn="l"/>
            <a:r>
              <a:rPr lang="de-DE" sz="1800" dirty="0" smtClean="0"/>
              <a:t>Champagner 	</a:t>
            </a:r>
          </a:p>
          <a:p>
            <a:pPr algn="l"/>
            <a:r>
              <a:rPr lang="de-DE" sz="1800" dirty="0" err="1" smtClean="0"/>
              <a:t>Arcada</a:t>
            </a:r>
            <a:r>
              <a:rPr lang="de-DE" sz="1800" dirty="0" smtClean="0"/>
              <a:t> </a:t>
            </a:r>
            <a:r>
              <a:rPr lang="de-DE" sz="1800" dirty="0" err="1" smtClean="0"/>
              <a:t>Scarletrot</a:t>
            </a:r>
            <a:r>
              <a:rPr lang="de-DE" sz="1800" dirty="0" smtClean="0"/>
              <a:t> </a:t>
            </a:r>
          </a:p>
          <a:p>
            <a:pPr algn="l"/>
            <a:r>
              <a:rPr lang="de-DE" sz="1800" dirty="0" smtClean="0"/>
              <a:t>A. </a:t>
            </a:r>
            <a:r>
              <a:rPr lang="de-DE" sz="1800" dirty="0" err="1" smtClean="0"/>
              <a:t>organge</a:t>
            </a:r>
            <a:r>
              <a:rPr lang="de-DE" sz="1800" dirty="0" smtClean="0"/>
              <a:t> 	</a:t>
            </a:r>
          </a:p>
          <a:p>
            <a:pPr algn="l"/>
            <a:r>
              <a:rPr lang="de-DE" sz="1800" dirty="0" smtClean="0"/>
              <a:t>A. Rosa		</a:t>
            </a:r>
          </a:p>
          <a:p>
            <a:pPr algn="l"/>
            <a:r>
              <a:rPr lang="de-DE" sz="1800" dirty="0" smtClean="0"/>
              <a:t>A. White 	</a:t>
            </a:r>
          </a:p>
          <a:p>
            <a:pPr algn="l"/>
            <a:r>
              <a:rPr lang="de-DE" sz="1800" dirty="0" err="1" smtClean="0"/>
              <a:t>Picco</a:t>
            </a:r>
            <a:r>
              <a:rPr lang="de-DE" sz="1800" dirty="0" smtClean="0"/>
              <a:t> 		</a:t>
            </a:r>
          </a:p>
          <a:p>
            <a:pPr algn="l"/>
            <a:r>
              <a:rPr lang="de-DE" sz="1800" dirty="0" err="1" smtClean="0"/>
              <a:t>Elserta</a:t>
            </a:r>
            <a:r>
              <a:rPr lang="de-DE" sz="1800" dirty="0" smtClean="0"/>
              <a:t> 		</a:t>
            </a:r>
          </a:p>
          <a:p>
            <a:pPr algn="l"/>
            <a:r>
              <a:rPr lang="de-DE" sz="1800" dirty="0" smtClean="0"/>
              <a:t>Linda </a:t>
            </a:r>
            <a:r>
              <a:rPr lang="de-DE" sz="1800" dirty="0" err="1" smtClean="0"/>
              <a:t>Salmon</a:t>
            </a:r>
            <a:r>
              <a:rPr lang="de-DE" sz="1800" dirty="0" smtClean="0"/>
              <a:t> 	</a:t>
            </a:r>
          </a:p>
          <a:p>
            <a:pPr algn="l"/>
            <a:r>
              <a:rPr lang="de-DE" sz="1800" dirty="0" err="1" smtClean="0"/>
              <a:t>Pendula</a:t>
            </a:r>
            <a:r>
              <a:rPr lang="de-DE" sz="1800" dirty="0" smtClean="0"/>
              <a:t> rosa	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463800" y="3995678"/>
            <a:ext cx="1130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 smtClean="0"/>
              <a:t>Schaden:</a:t>
            </a:r>
          </a:p>
          <a:p>
            <a:pPr algn="l"/>
            <a:r>
              <a:rPr lang="de-DE" sz="1800" dirty="0" smtClean="0"/>
              <a:t>- -</a:t>
            </a:r>
          </a:p>
          <a:p>
            <a:pPr algn="l"/>
            <a:r>
              <a:rPr lang="de-DE" sz="1800" dirty="0" smtClean="0"/>
              <a:t>- - -</a:t>
            </a:r>
            <a:endParaRPr lang="de-DE" sz="1800" dirty="0"/>
          </a:p>
          <a:p>
            <a:pPr algn="l"/>
            <a:r>
              <a:rPr lang="de-DE" sz="1800" dirty="0" smtClean="0"/>
              <a:t>-</a:t>
            </a:r>
          </a:p>
          <a:p>
            <a:pPr algn="l"/>
            <a:r>
              <a:rPr lang="de-DE" sz="1800" dirty="0" smtClean="0"/>
              <a:t>- -</a:t>
            </a:r>
          </a:p>
          <a:p>
            <a:pPr algn="l"/>
            <a:r>
              <a:rPr lang="de-DE" sz="1800" dirty="0" smtClean="0"/>
              <a:t>-</a:t>
            </a:r>
          </a:p>
          <a:p>
            <a:pPr algn="l"/>
            <a:r>
              <a:rPr lang="de-DE" sz="1800" dirty="0" smtClean="0"/>
              <a:t>0</a:t>
            </a:r>
          </a:p>
          <a:p>
            <a:pPr algn="l"/>
            <a:r>
              <a:rPr lang="de-DE" sz="1800" dirty="0" smtClean="0"/>
              <a:t>- -</a:t>
            </a:r>
          </a:p>
          <a:p>
            <a:pPr algn="l"/>
            <a:r>
              <a:rPr lang="de-DE" sz="1800" dirty="0" smtClean="0"/>
              <a:t>-</a:t>
            </a:r>
          </a:p>
          <a:p>
            <a:pPr algn="l"/>
            <a:r>
              <a:rPr lang="de-DE" sz="1800" dirty="0" smtClean="0"/>
              <a:t>- - -</a:t>
            </a:r>
          </a:p>
        </p:txBody>
      </p:sp>
    </p:spTree>
    <p:extLst>
      <p:ext uri="{BB962C8B-B14F-4D97-AF65-F5344CB8AC3E}">
        <p14:creationId xmlns:p14="http://schemas.microsoft.com/office/powerpoint/2010/main" val="2222846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30" y="960495"/>
            <a:ext cx="7863340" cy="589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chemeClr val="tx2"/>
                </a:solidFill>
                <a:latin typeface="Arial Unicode MS" pitchFamily="34" charset="-128"/>
              </a:rPr>
              <a:t>Versuchsergebnisse</a:t>
            </a:r>
            <a:endParaRPr lang="de-DE" sz="3600" b="1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40330" y="960495"/>
            <a:ext cx="4779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FFCC"/>
                </a:solidFill>
              </a:rPr>
              <a:t>Arcada</a:t>
            </a:r>
            <a:r>
              <a:rPr lang="de-DE" dirty="0" smtClean="0">
                <a:solidFill>
                  <a:srgbClr val="FFFFCC"/>
                </a:solidFill>
              </a:rPr>
              <a:t> Orange / Signum</a:t>
            </a:r>
            <a:endParaRPr lang="de-DE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3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1143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chemeClr val="tx2"/>
                </a:solidFill>
                <a:latin typeface="Arial Unicode MS" pitchFamily="34" charset="-128"/>
              </a:rPr>
              <a:t>Versuchsergebnisse</a:t>
            </a:r>
            <a:endParaRPr lang="de-DE" sz="3600" b="1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pic>
        <p:nvPicPr>
          <p:cNvPr id="2050" name="Picture 2" descr="I:\Luedtke\Versuche 2012\Begonien Verträglichkeit\Bider von Schäden\Arcada orange 02 Can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00" y="978001"/>
            <a:ext cx="7840000" cy="58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40330" y="960495"/>
            <a:ext cx="4779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FFCC"/>
                </a:solidFill>
              </a:rPr>
              <a:t>Arcada</a:t>
            </a:r>
            <a:r>
              <a:rPr lang="de-DE" dirty="0" smtClean="0">
                <a:solidFill>
                  <a:srgbClr val="FFFFCC"/>
                </a:solidFill>
              </a:rPr>
              <a:t> Orange / Collis</a:t>
            </a:r>
            <a:endParaRPr lang="de-DE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3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1143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chemeClr val="tx2"/>
                </a:solidFill>
                <a:latin typeface="Arial Unicode MS" pitchFamily="34" charset="-128"/>
              </a:rPr>
              <a:t>Versuchsergebnisse</a:t>
            </a:r>
            <a:endParaRPr lang="de-DE" sz="3600" b="1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pic>
        <p:nvPicPr>
          <p:cNvPr id="2" name="Picture 2" descr="I:\Luedtke\Versuche 2012\Begonien Verträglichkeit\Bider von Schäden\Arcada orange 03 Signum Dipel Azol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0" y="1005840"/>
            <a:ext cx="780288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644382" y="6396335"/>
            <a:ext cx="4779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FFCC"/>
                </a:solidFill>
              </a:rPr>
              <a:t>Arcada</a:t>
            </a:r>
            <a:r>
              <a:rPr lang="de-DE" dirty="0" smtClean="0">
                <a:solidFill>
                  <a:srgbClr val="FFFFCC"/>
                </a:solidFill>
              </a:rPr>
              <a:t> Orange / Variante 3</a:t>
            </a:r>
            <a:endParaRPr lang="de-DE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3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Luedtke\Versuche 2012\Begonien Verträglichkeit\Bider von Schäden\Pendula rosa 01 Sign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257300"/>
            <a:ext cx="7467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1143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chemeClr val="tx2"/>
                </a:solidFill>
                <a:latin typeface="Arial Unicode MS" pitchFamily="34" charset="-128"/>
              </a:rPr>
              <a:t>Versuchsergebnisse</a:t>
            </a:r>
            <a:endParaRPr lang="de-DE" sz="3600" b="1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5800" y="1277251"/>
            <a:ext cx="346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FFCC"/>
                </a:solidFill>
              </a:rPr>
              <a:t>Pendula</a:t>
            </a:r>
            <a:r>
              <a:rPr lang="de-DE" dirty="0" smtClean="0">
                <a:solidFill>
                  <a:srgbClr val="FFFFCC"/>
                </a:solidFill>
              </a:rPr>
              <a:t> rosa / Signum</a:t>
            </a:r>
            <a:endParaRPr lang="de-DE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1143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chemeClr val="tx2"/>
                </a:solidFill>
                <a:latin typeface="Arial Unicode MS" pitchFamily="34" charset="-128"/>
              </a:rPr>
              <a:t>Versuchsergebnisse</a:t>
            </a:r>
            <a:endParaRPr lang="de-DE" sz="3600" b="1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pic>
        <p:nvPicPr>
          <p:cNvPr id="5122" name="Picture 2" descr="I:\Luedtke\Versuche 2012\Begonien Verträglichkeit\Bider von Schäden\Pendula rosa 02 Can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093923"/>
            <a:ext cx="7653529" cy="574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85800" y="1277251"/>
            <a:ext cx="346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FFCC"/>
                </a:solidFill>
              </a:rPr>
              <a:t>Pendula</a:t>
            </a:r>
            <a:r>
              <a:rPr lang="de-DE" dirty="0" smtClean="0">
                <a:solidFill>
                  <a:srgbClr val="FFFFCC"/>
                </a:solidFill>
              </a:rPr>
              <a:t> rosa / Collis</a:t>
            </a:r>
            <a:endParaRPr lang="de-DE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3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1143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chemeClr val="tx2"/>
                </a:solidFill>
                <a:latin typeface="Arial Unicode MS" pitchFamily="34" charset="-128"/>
              </a:rPr>
              <a:t>Versuchsergebnisse</a:t>
            </a:r>
            <a:endParaRPr lang="de-DE" sz="3600" b="1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pic>
        <p:nvPicPr>
          <p:cNvPr id="6146" name="Picture 2" descr="I:\Luedtke\Versuche 2012\Begonien Verträglichkeit\Bider von Schäden\Pendula rosa 03 Signum Dipel Azol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00" y="1123500"/>
            <a:ext cx="7646000" cy="573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572000" y="6224155"/>
            <a:ext cx="382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FFCC"/>
                </a:solidFill>
              </a:rPr>
              <a:t>Pendula</a:t>
            </a:r>
            <a:r>
              <a:rPr lang="de-DE" dirty="0" smtClean="0">
                <a:solidFill>
                  <a:srgbClr val="FFFFCC"/>
                </a:solidFill>
              </a:rPr>
              <a:t> rosa / Variante3</a:t>
            </a:r>
            <a:endParaRPr lang="de-DE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1143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chemeClr val="tx2"/>
                </a:solidFill>
                <a:latin typeface="Arial Unicode MS" pitchFamily="34" charset="-128"/>
              </a:rPr>
              <a:t>Versuchsergebnisse</a:t>
            </a:r>
            <a:endParaRPr lang="de-DE" sz="3600" b="1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pic>
        <p:nvPicPr>
          <p:cNvPr id="8194" name="Picture 2" descr="I:\Luedtke\Versuche 2012\Begonien Verträglichkeit\Bider von Schäden\Elserta 01 Sign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29" y="960495"/>
            <a:ext cx="7725263" cy="579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43174" y="6292776"/>
            <a:ext cx="2804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FFCC"/>
                </a:solidFill>
              </a:rPr>
              <a:t>Elserta</a:t>
            </a:r>
            <a:r>
              <a:rPr lang="de-DE" dirty="0" smtClean="0">
                <a:solidFill>
                  <a:srgbClr val="FFFFCC"/>
                </a:solidFill>
              </a:rPr>
              <a:t> / Signum</a:t>
            </a:r>
            <a:endParaRPr lang="de-DE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5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1143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chemeClr val="tx2"/>
                </a:solidFill>
                <a:latin typeface="Arial Unicode MS" pitchFamily="34" charset="-128"/>
              </a:rPr>
              <a:t>Versuchsergebnisse</a:t>
            </a:r>
            <a:endParaRPr lang="de-DE" sz="3600" b="1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pic>
        <p:nvPicPr>
          <p:cNvPr id="9218" name="Picture 2" descr="I:\Luedtke\Versuche 2012\Begonien Verträglichkeit\Bider von Schäden\Elserta 02 Can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29585"/>
            <a:ext cx="7504553" cy="562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43174" y="6292776"/>
            <a:ext cx="2804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FFCC"/>
                </a:solidFill>
              </a:rPr>
              <a:t>Elserta</a:t>
            </a:r>
            <a:r>
              <a:rPr lang="de-DE" dirty="0" smtClean="0">
                <a:solidFill>
                  <a:srgbClr val="FFFFCC"/>
                </a:solidFill>
              </a:rPr>
              <a:t> </a:t>
            </a:r>
            <a:r>
              <a:rPr lang="de-DE" smtClean="0">
                <a:solidFill>
                  <a:srgbClr val="FFFFCC"/>
                </a:solidFill>
              </a:rPr>
              <a:t>/ Collis</a:t>
            </a:r>
            <a:endParaRPr lang="de-DE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7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1143000"/>
          </a:xfrm>
        </p:spPr>
        <p:txBody>
          <a:bodyPr/>
          <a:lstStyle/>
          <a:p>
            <a:pPr eaLnBrk="1" hangingPunct="1"/>
            <a:r>
              <a:rPr lang="de-DE" sz="3200" b="1" smtClean="0">
                <a:latin typeface="Arial" pitchFamily="34" charset="0"/>
              </a:rPr>
              <a:t>Ausnahmegenehmigungen</a:t>
            </a:r>
            <a:br>
              <a:rPr lang="de-DE" sz="3200" b="1" smtClean="0">
                <a:latin typeface="Arial" pitchFamily="34" charset="0"/>
              </a:rPr>
            </a:br>
            <a:r>
              <a:rPr lang="de-DE" sz="2400" smtClean="0">
                <a:latin typeface="Arial" pitchFamily="34" charset="0"/>
              </a:rPr>
              <a:t>Zulassungsverordnung</a:t>
            </a:r>
            <a:r>
              <a:rPr lang="de-DE" sz="3200" b="1" smtClean="0">
                <a:latin typeface="Arial" pitchFamily="34" charset="0"/>
              </a:rPr>
              <a:t> </a:t>
            </a:r>
            <a:r>
              <a:rPr lang="de-DE" sz="2400" smtClean="0">
                <a:latin typeface="Arial" pitchFamily="34" charset="0"/>
              </a:rPr>
              <a:t>Artikel</a:t>
            </a:r>
            <a:r>
              <a:rPr lang="de-DE" sz="3200" b="1" smtClean="0">
                <a:latin typeface="Arial" pitchFamily="34" charset="0"/>
              </a:rPr>
              <a:t> </a:t>
            </a:r>
            <a:r>
              <a:rPr lang="de-DE" sz="2400" smtClean="0">
                <a:latin typeface="Arial" pitchFamily="34" charset="0"/>
              </a:rPr>
              <a:t>53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3467100"/>
            <a:ext cx="7772400" cy="2501900"/>
          </a:xfrm>
        </p:spPr>
        <p:txBody>
          <a:bodyPr/>
          <a:lstStyle/>
          <a:p>
            <a:pPr eaLnBrk="1" hangingPunct="1"/>
            <a:r>
              <a:rPr lang="de-DE" sz="2600" smtClean="0">
                <a:latin typeface="Arial" pitchFamily="34" charset="0"/>
              </a:rPr>
              <a:t>max. 120 Tage gültig</a:t>
            </a:r>
          </a:p>
          <a:p>
            <a:pPr eaLnBrk="1" hangingPunct="1"/>
            <a:r>
              <a:rPr lang="de-DE" sz="2600" smtClean="0">
                <a:latin typeface="Arial" pitchFamily="34" charset="0"/>
              </a:rPr>
              <a:t>zuständig sind die Mitgliedstaaten</a:t>
            </a:r>
          </a:p>
          <a:p>
            <a:pPr eaLnBrk="1" hangingPunct="1"/>
            <a:r>
              <a:rPr lang="de-DE" sz="2600" smtClean="0">
                <a:latin typeface="Arial" pitchFamily="34" charset="0"/>
              </a:rPr>
              <a:t>EU-Kommission kann im Ausschussverfahren über Dauer, Rücknahme, Änderungen und Wiederholungen entscheiden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36600" y="2032000"/>
            <a:ext cx="72136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de-DE" sz="2600">
                <a:latin typeface="Arial" pitchFamily="34" charset="0"/>
              </a:rPr>
              <a:t>Verordnung sieht Ausnahmegenehmigungen für Notfallsituationen vor (ersetzt § 11 „</a:t>
            </a:r>
            <a:r>
              <a:rPr lang="de-DE" sz="2600">
                <a:solidFill>
                  <a:srgbClr val="800000"/>
                </a:solidFill>
                <a:latin typeface="Arial" pitchFamily="34" charset="0"/>
              </a:rPr>
              <a:t>Gefahr im Verzuge</a:t>
            </a:r>
            <a:r>
              <a:rPr lang="de-DE" sz="2600">
                <a:latin typeface="Arial" pitchFamily="34" charset="0"/>
              </a:rPr>
              <a:t>“)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1143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 smtClean="0">
                <a:solidFill>
                  <a:schemeClr val="tx2"/>
                </a:solidFill>
                <a:latin typeface="Arial Unicode MS" pitchFamily="34" charset="-128"/>
              </a:rPr>
              <a:t>Versuchsergebnisse</a:t>
            </a:r>
            <a:endParaRPr lang="de-DE" sz="3600" b="1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pic>
        <p:nvPicPr>
          <p:cNvPr id="7170" name="Picture 2" descr="I:\Luedtke\Versuche 2012\Begonien Verträglichkeit\Bider von Schäden\Elserta 03 Signum Dipel Azol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36874"/>
            <a:ext cx="7761500" cy="582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443174" y="6292776"/>
            <a:ext cx="2804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FFCC"/>
                </a:solidFill>
              </a:rPr>
              <a:t>Elserta</a:t>
            </a:r>
            <a:r>
              <a:rPr lang="de-DE" dirty="0" smtClean="0">
                <a:solidFill>
                  <a:srgbClr val="FFFFCC"/>
                </a:solidFill>
              </a:rPr>
              <a:t> / Variante3</a:t>
            </a:r>
            <a:endParaRPr lang="de-DE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1187450"/>
            <a:ext cx="66897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09600" y="0"/>
            <a:ext cx="77898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sz="4400" b="1">
                <a:solidFill>
                  <a:schemeClr val="tx2"/>
                </a:solidFill>
                <a:latin typeface="Arial" pitchFamily="34" charset="0"/>
              </a:rPr>
              <a:t>Falscher Mehltau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609600" y="0"/>
            <a:ext cx="77898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sz="3600" b="1">
                <a:solidFill>
                  <a:schemeClr val="tx2"/>
                </a:solidFill>
                <a:latin typeface="Arial Unicode MS" pitchFamily="34" charset="-128"/>
              </a:rPr>
              <a:t>Falscher Mehltau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098550"/>
            <a:ext cx="78390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ChangeArrowheads="1"/>
          </p:cNvSpPr>
          <p:nvPr/>
        </p:nvSpPr>
        <p:spPr bwMode="auto">
          <a:xfrm>
            <a:off x="609600" y="0"/>
            <a:ext cx="77898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sz="3600" b="1">
                <a:solidFill>
                  <a:schemeClr val="tx2"/>
                </a:solidFill>
                <a:latin typeface="Arial Unicode MS" pitchFamily="34" charset="-128"/>
              </a:rPr>
              <a:t>Falscher Mehltau</a:t>
            </a:r>
          </a:p>
        </p:txBody>
      </p:sp>
      <p:pic>
        <p:nvPicPr>
          <p:cNvPr id="64515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963613"/>
            <a:ext cx="782002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03263" y="1485900"/>
            <a:ext cx="7737475" cy="461010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smtClean="0">
                <a:latin typeface="Arial" pitchFamily="34" charset="0"/>
              </a:rPr>
              <a:t>Biologie:</a:t>
            </a:r>
          </a:p>
          <a:p>
            <a:pPr>
              <a:lnSpc>
                <a:spcPct val="90000"/>
              </a:lnSpc>
            </a:pPr>
            <a:r>
              <a:rPr lang="de-DE" sz="2800" smtClean="0">
                <a:latin typeface="Arial" pitchFamily="34" charset="0"/>
              </a:rPr>
              <a:t>breites Temperaturspektrum</a:t>
            </a:r>
          </a:p>
          <a:p>
            <a:pPr>
              <a:lnSpc>
                <a:spcPct val="90000"/>
              </a:lnSpc>
            </a:pPr>
            <a:r>
              <a:rPr lang="de-DE" sz="2800" smtClean="0">
                <a:latin typeface="Arial" pitchFamily="34" charset="0"/>
              </a:rPr>
              <a:t>hoher Feuchtigkeitsbedarf</a:t>
            </a:r>
          </a:p>
          <a:p>
            <a:pPr>
              <a:lnSpc>
                <a:spcPct val="90000"/>
              </a:lnSpc>
            </a:pPr>
            <a:r>
              <a:rPr lang="de-DE" sz="2800" smtClean="0">
                <a:latin typeface="Arial" pitchFamily="34" charset="0"/>
              </a:rPr>
              <a:t>wächst durch Stomata auf Blattunterseite ins Blattgewebe</a:t>
            </a:r>
          </a:p>
          <a:p>
            <a:pPr>
              <a:lnSpc>
                <a:spcPct val="90000"/>
              </a:lnSpc>
            </a:pPr>
            <a:r>
              <a:rPr lang="de-DE" sz="2800" smtClean="0">
                <a:latin typeface="Arial" pitchFamily="34" charset="0"/>
              </a:rPr>
              <a:t>breitet sich dort aus</a:t>
            </a:r>
          </a:p>
          <a:p>
            <a:pPr>
              <a:lnSpc>
                <a:spcPct val="90000"/>
              </a:lnSpc>
            </a:pPr>
            <a:r>
              <a:rPr lang="de-DE" sz="2800" smtClean="0">
                <a:latin typeface="Arial" pitchFamily="34" charset="0"/>
              </a:rPr>
              <a:t>Sporenträger wachsen durch Stomata wieder nach außen</a:t>
            </a:r>
          </a:p>
          <a:p>
            <a:pPr>
              <a:lnSpc>
                <a:spcPct val="90000"/>
              </a:lnSpc>
            </a:pPr>
            <a:r>
              <a:rPr lang="de-DE" sz="2800" smtClean="0">
                <a:latin typeface="Arial" pitchFamily="34" charset="0"/>
              </a:rPr>
              <a:t>Übertragung durch Wind, Wasser und Saatgut</a:t>
            </a:r>
          </a:p>
        </p:txBody>
      </p:sp>
      <p:sp>
        <p:nvSpPr>
          <p:cNvPr id="65539" name="Rectangle 1027"/>
          <p:cNvSpPr>
            <a:spLocks noChangeArrowheads="1"/>
          </p:cNvSpPr>
          <p:nvPr/>
        </p:nvSpPr>
        <p:spPr bwMode="auto">
          <a:xfrm>
            <a:off x="609600" y="0"/>
            <a:ext cx="77898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sz="3600" b="1">
                <a:solidFill>
                  <a:schemeClr val="tx2"/>
                </a:solidFill>
                <a:latin typeface="Arial Unicode MS" pitchFamily="34" charset="-128"/>
              </a:rPr>
              <a:t>Falscher Mehltau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1651" name="Group 19"/>
          <p:cNvGraphicFramePr>
            <a:graphicFrameLocks noGrp="1"/>
          </p:cNvGraphicFramePr>
          <p:nvPr/>
        </p:nvGraphicFramePr>
        <p:xfrm>
          <a:off x="1503363" y="1574800"/>
          <a:ext cx="5759450" cy="4559301"/>
        </p:xfrm>
        <a:graphic>
          <a:graphicData uri="http://schemas.openxmlformats.org/drawingml/2006/table">
            <a:tbl>
              <a:tblPr/>
              <a:tblGrid>
                <a:gridCol w="2387600"/>
                <a:gridCol w="3371850"/>
              </a:tblGrid>
              <a:tr h="1189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Temperatur °C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Nässedauer in Stunden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(jeweils 50 % der Blätter im Versuch infiziert)</a:t>
                      </a:r>
                      <a:endParaRPr kumimoji="0" lang="de-DE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0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12−13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14−15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17−21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22−25</a:t>
                      </a:r>
                      <a:endParaRPr kumimoji="0" lang="de-DE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8,5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6,5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5,5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3,5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2,5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828800" algn="l"/>
                        </a:tabLst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de-DE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573" name="Text Box 17"/>
          <p:cNvSpPr txBox="1">
            <a:spLocks noChangeArrowheads="1"/>
          </p:cNvSpPr>
          <p:nvPr/>
        </p:nvSpPr>
        <p:spPr bwMode="auto">
          <a:xfrm>
            <a:off x="419100" y="966788"/>
            <a:ext cx="7916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>
                <a:latin typeface="Arial" pitchFamily="34" charset="0"/>
              </a:rPr>
              <a:t>Infektionsbedingungen </a:t>
            </a:r>
            <a:r>
              <a:rPr lang="de-DE" sz="2800" i="1">
                <a:latin typeface="Arial" pitchFamily="34" charset="0"/>
              </a:rPr>
              <a:t>Plasmopara viticola </a:t>
            </a:r>
          </a:p>
        </p:txBody>
      </p:sp>
      <p:sp>
        <p:nvSpPr>
          <p:cNvPr id="66574" name="Rectangle 18"/>
          <p:cNvSpPr>
            <a:spLocks noChangeArrowheads="1"/>
          </p:cNvSpPr>
          <p:nvPr/>
        </p:nvSpPr>
        <p:spPr bwMode="auto">
          <a:xfrm>
            <a:off x="609600" y="0"/>
            <a:ext cx="77898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sz="3600" b="1">
                <a:solidFill>
                  <a:schemeClr val="tx2"/>
                </a:solidFill>
                <a:latin typeface="Arial Unicode MS" pitchFamily="34" charset="-128"/>
              </a:rPr>
              <a:t>Falscher Mehltau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969963" y="879475"/>
            <a:ext cx="63071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600">
                <a:latin typeface="Arial" pitchFamily="34" charset="0"/>
              </a:rPr>
              <a:t>Inkubationszeit </a:t>
            </a:r>
            <a:r>
              <a:rPr lang="de-DE" sz="2600" i="1">
                <a:latin typeface="Arial" pitchFamily="34" charset="0"/>
              </a:rPr>
              <a:t>Plasmopara viticola</a:t>
            </a:r>
            <a:r>
              <a:rPr lang="de-DE" sz="2600">
                <a:latin typeface="Arial" pitchFamily="34" charset="0"/>
              </a:rPr>
              <a:t> </a:t>
            </a: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1535113" y="1457325"/>
          <a:ext cx="5511800" cy="468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2" name="Photo Editor Photo" r:id="rId3" imgW="17118815" imgH="14561905" progId="MSPhotoEd.3">
                  <p:embed/>
                </p:oleObj>
              </mc:Choice>
              <mc:Fallback>
                <p:oleObj name="Photo Editor Photo" r:id="rId3" imgW="17118815" imgH="1456190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1457325"/>
                        <a:ext cx="5511800" cy="468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50021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09600" y="0"/>
            <a:ext cx="77898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sz="3600" b="1">
                <a:solidFill>
                  <a:schemeClr val="tx2"/>
                </a:solidFill>
                <a:latin typeface="Arial Unicode MS" pitchFamily="34" charset="-128"/>
              </a:rPr>
              <a:t>Falscher Mehltau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512763" y="350838"/>
          <a:ext cx="8356600" cy="598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4" name="Diagramm" r:id="rId3" imgW="11725656" imgH="7896606" progId="Excel.Chart.8">
                  <p:embed/>
                </p:oleObj>
              </mc:Choice>
              <mc:Fallback>
                <p:oleObj name="Diagramm" r:id="rId3" imgW="11725656" imgH="7896606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350838"/>
                        <a:ext cx="8356600" cy="598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50021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177925"/>
            <a:ext cx="8177213" cy="50673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de-DE" sz="2800" smtClean="0">
                <a:latin typeface="Arial" pitchFamily="34" charset="0"/>
              </a:rPr>
              <a:t>Konsequenzen für den Pflanzenschutz</a:t>
            </a:r>
          </a:p>
          <a:p>
            <a:r>
              <a:rPr lang="de-DE" sz="2800" smtClean="0">
                <a:latin typeface="Arial" pitchFamily="34" charset="0"/>
              </a:rPr>
              <a:t>Bestände so trocken wie möglich halten</a:t>
            </a:r>
          </a:p>
          <a:p>
            <a:r>
              <a:rPr lang="de-DE" sz="2800" smtClean="0">
                <a:latin typeface="Arial" pitchFamily="34" charset="0"/>
              </a:rPr>
              <a:t>regelmäßige Kontrolle der Bestände auf fahle Blätter oder gelbe ölige Flecken</a:t>
            </a:r>
          </a:p>
          <a:p>
            <a:r>
              <a:rPr lang="de-DE" sz="2800" smtClean="0">
                <a:latin typeface="Arial" pitchFamily="34" charset="0"/>
              </a:rPr>
              <a:t>Behandlungen mit Kontaktmitteln schon vorbeugend bei schlechter Witterung</a:t>
            </a:r>
          </a:p>
          <a:p>
            <a:r>
              <a:rPr lang="de-DE" sz="2800" smtClean="0">
                <a:latin typeface="Arial" pitchFamily="34" charset="0"/>
              </a:rPr>
              <a:t>Eindämmung des Befalls bei optimalen Infektionsbedingungen schwierig</a:t>
            </a:r>
          </a:p>
          <a:p>
            <a:endParaRPr lang="de-DE" sz="2800" smtClean="0">
              <a:latin typeface="Arial" pitchFamily="34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609600" y="0"/>
            <a:ext cx="77898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sz="3600" b="1">
                <a:solidFill>
                  <a:schemeClr val="tx2"/>
                </a:solidFill>
                <a:latin typeface="Arial Unicode MS" pitchFamily="34" charset="-128"/>
              </a:rPr>
              <a:t>Falscher Mehltau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2105025"/>
            <a:ext cx="7772400" cy="1143000"/>
          </a:xfrm>
        </p:spPr>
        <p:txBody>
          <a:bodyPr/>
          <a:lstStyle/>
          <a:p>
            <a:pPr eaLnBrk="1" hangingPunct="1"/>
            <a:r>
              <a:rPr lang="de-DE" smtClean="0">
                <a:latin typeface="Arial" pitchFamily="34" charset="0"/>
              </a:rPr>
              <a:t>Vielen Dank  für Ihre Aufmerksamkeit!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954213"/>
            <a:ext cx="8229600" cy="4525962"/>
          </a:xfrm>
          <a:noFill/>
        </p:spPr>
        <p:txBody>
          <a:bodyPr/>
          <a:lstStyle/>
          <a:p>
            <a:pPr eaLnBrk="1" hangingPunct="1"/>
            <a:r>
              <a:rPr lang="de-DE" sz="2400" smtClean="0">
                <a:latin typeface="Arial" pitchFamily="34" charset="0"/>
              </a:rPr>
              <a:t>Ausweitung des Geltungsbereiches von Zulassungen auf geringfügige Verwendungen (</a:t>
            </a:r>
            <a:r>
              <a:rPr lang="de-DE" sz="2400" b="1" smtClean="0">
                <a:solidFill>
                  <a:srgbClr val="800000"/>
                </a:solidFill>
                <a:latin typeface="Arial" pitchFamily="34" charset="0"/>
              </a:rPr>
              <a:t>Artikel 51</a:t>
            </a:r>
            <a:r>
              <a:rPr lang="de-DE" sz="2400" smtClean="0">
                <a:latin typeface="Arial" pitchFamily="34" charset="0"/>
              </a:rPr>
              <a:t>) und  gegenseitige Anerkennung von geringfügigen Verwendungen wie in Artikel 40 (2) </a:t>
            </a:r>
          </a:p>
          <a:p>
            <a:pPr eaLnBrk="1" hangingPunct="1">
              <a:buFontTx/>
              <a:buNone/>
            </a:pPr>
            <a:r>
              <a:rPr lang="de-DE" sz="2400" smtClean="0">
                <a:latin typeface="Arial" pitchFamily="34" charset="0"/>
              </a:rPr>
              <a:t>	= Genehmigung nach</a:t>
            </a:r>
            <a:r>
              <a:rPr lang="de-DE" sz="2400" smtClean="0">
                <a:solidFill>
                  <a:srgbClr val="800000"/>
                </a:solidFill>
                <a:latin typeface="Arial" pitchFamily="34" charset="0"/>
              </a:rPr>
              <a:t> </a:t>
            </a:r>
            <a:r>
              <a:rPr lang="de-DE" sz="2400" smtClean="0">
                <a:latin typeface="Arial" pitchFamily="34" charset="0"/>
              </a:rPr>
              <a:t>§ 18a PflSchG</a:t>
            </a:r>
          </a:p>
          <a:p>
            <a:pPr eaLnBrk="1" hangingPunct="1"/>
            <a:r>
              <a:rPr lang="de-DE" sz="2400" smtClean="0">
                <a:latin typeface="Arial" pitchFamily="34" charset="0"/>
              </a:rPr>
              <a:t>keine EU-Regelung für einzelbetriebliche Genehmigung nach § 18b PflSchG</a:t>
            </a:r>
          </a:p>
          <a:p>
            <a:pPr eaLnBrk="1" hangingPunct="1"/>
            <a:r>
              <a:rPr lang="de-DE" sz="2400" smtClean="0">
                <a:latin typeface="Arial" pitchFamily="34" charset="0"/>
              </a:rPr>
              <a:t>bisheriges Verfahren wird im neuen PflSchG fortgeführt (§ 12 in Verbindung mit </a:t>
            </a:r>
            <a:r>
              <a:rPr lang="de-DE" sz="2400" b="1" smtClean="0">
                <a:solidFill>
                  <a:srgbClr val="800000"/>
                </a:solidFill>
                <a:latin typeface="Arial" pitchFamily="34" charset="0"/>
              </a:rPr>
              <a:t>§ 22 (2)</a:t>
            </a:r>
            <a:r>
              <a:rPr lang="de-DE" sz="2400" smtClean="0">
                <a:latin typeface="Arial" pitchFamily="34" charset="0"/>
              </a:rPr>
              <a:t>)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787525" y="481013"/>
            <a:ext cx="5392738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85" tIns="41742" rIns="83485" bIns="41742">
            <a:spAutoFit/>
          </a:bodyPr>
          <a:lstStyle>
            <a:lvl1pPr defTabSz="8350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50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50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50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50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3200" b="1">
                <a:solidFill>
                  <a:schemeClr val="tx2"/>
                </a:solidFill>
                <a:latin typeface="Arial" pitchFamily="34" charset="0"/>
              </a:rPr>
              <a:t>Indikationslücken</a:t>
            </a:r>
            <a:br>
              <a:rPr lang="de-DE" sz="3200" b="1">
                <a:solidFill>
                  <a:schemeClr val="tx2"/>
                </a:solidFill>
                <a:latin typeface="Arial" pitchFamily="34" charset="0"/>
              </a:rPr>
            </a:br>
            <a:r>
              <a:rPr lang="de-DE">
                <a:solidFill>
                  <a:schemeClr val="tx2"/>
                </a:solidFill>
                <a:latin typeface="Arial" pitchFamily="34" charset="0"/>
              </a:rPr>
              <a:t>Zulassungsverordnung: Artikel 51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3700"/>
            <a:ext cx="7772400" cy="1143000"/>
          </a:xfrm>
        </p:spPr>
        <p:txBody>
          <a:bodyPr/>
          <a:lstStyle/>
          <a:p>
            <a:pPr eaLnBrk="1" hangingPunct="1"/>
            <a:r>
              <a:rPr lang="de-DE" sz="3200" b="1" smtClean="0">
                <a:latin typeface="Arial" pitchFamily="34" charset="0"/>
              </a:rPr>
              <a:t>Indikationslücken</a:t>
            </a:r>
            <a:br>
              <a:rPr lang="de-DE" sz="3200" b="1" smtClean="0">
                <a:latin typeface="Arial" pitchFamily="34" charset="0"/>
              </a:rPr>
            </a:br>
            <a:r>
              <a:rPr lang="de-DE" sz="2400" smtClean="0">
                <a:latin typeface="Arial" pitchFamily="34" charset="0"/>
              </a:rPr>
              <a:t>Zulassungsverordnung: Artikel 51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981200"/>
            <a:ext cx="8610600" cy="4114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400" b="1" smtClean="0">
                <a:latin typeface="Arial" pitchFamily="34" charset="0"/>
              </a:rPr>
              <a:t>Voraussetzungen: </a:t>
            </a:r>
          </a:p>
          <a:p>
            <a:pPr eaLnBrk="1" hangingPunct="1"/>
            <a:r>
              <a:rPr lang="de-DE" sz="2400" smtClean="0">
                <a:latin typeface="Arial" pitchFamily="34" charset="0"/>
              </a:rPr>
              <a:t>Verwendung in geringfügigem Umfang </a:t>
            </a:r>
            <a:r>
              <a:rPr lang="de-DE" sz="2400" u="sng" smtClean="0">
                <a:latin typeface="Arial" pitchFamily="34" charset="0"/>
              </a:rPr>
              <a:t>und</a:t>
            </a:r>
            <a:r>
              <a:rPr lang="de-DE" sz="2400" smtClean="0">
                <a:latin typeface="Arial" pitchFamily="34" charset="0"/>
              </a:rPr>
              <a:t> </a:t>
            </a:r>
          </a:p>
          <a:p>
            <a:pPr eaLnBrk="1" hangingPunct="1"/>
            <a:r>
              <a:rPr lang="de-DE" sz="2400" smtClean="0">
                <a:latin typeface="Arial" pitchFamily="34" charset="0"/>
              </a:rPr>
              <a:t>Vorliegen von öffentlichem Interesse </a:t>
            </a:r>
            <a:r>
              <a:rPr lang="de-DE" sz="2400" u="sng" smtClean="0">
                <a:latin typeface="Arial" pitchFamily="34" charset="0"/>
              </a:rPr>
              <a:t>und</a:t>
            </a:r>
          </a:p>
          <a:p>
            <a:pPr eaLnBrk="1" hangingPunct="1"/>
            <a:r>
              <a:rPr lang="de-DE" sz="2400" smtClean="0">
                <a:latin typeface="Arial" pitchFamily="34" charset="0"/>
              </a:rPr>
              <a:t>Vorlage von Rückstandswerten und ggf. Risikobewertung für Verwender, Arbeitnehmer und andere anwesende Personen</a:t>
            </a:r>
          </a:p>
          <a:p>
            <a:pPr eaLnBrk="1" hangingPunct="1"/>
            <a:r>
              <a:rPr lang="de-DE" sz="2400" b="1" smtClean="0">
                <a:latin typeface="Arial" pitchFamily="34" charset="0"/>
              </a:rPr>
              <a:t>Keine</a:t>
            </a:r>
            <a:r>
              <a:rPr lang="de-DE" sz="2400" smtClean="0">
                <a:latin typeface="Arial" pitchFamily="34" charset="0"/>
              </a:rPr>
              <a:t> </a:t>
            </a:r>
            <a:r>
              <a:rPr lang="de-DE" sz="2400" b="1" smtClean="0">
                <a:latin typeface="Arial" pitchFamily="34" charset="0"/>
              </a:rPr>
              <a:t>Wirksamkeitsprüfung</a:t>
            </a:r>
            <a:r>
              <a:rPr lang="de-DE" sz="2400" smtClean="0">
                <a:latin typeface="Arial" pitchFamily="34" charset="0"/>
              </a:rPr>
              <a:t>, Phytotoxizität (Haftung</a:t>
            </a:r>
            <a:r>
              <a:rPr lang="de-DE" sz="2400" smtClean="0"/>
              <a:t> </a:t>
            </a:r>
            <a:r>
              <a:rPr lang="de-DE" sz="2400" smtClean="0">
                <a:latin typeface="Arial" pitchFamily="34" charset="0"/>
              </a:rPr>
              <a:t>liegt auf Seiten des Anwenders)!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419100" y="368300"/>
            <a:ext cx="8534400" cy="1143000"/>
          </a:xfrm>
        </p:spPr>
        <p:txBody>
          <a:bodyPr/>
          <a:lstStyle/>
          <a:p>
            <a:pPr eaLnBrk="1" hangingPunct="1"/>
            <a:r>
              <a:rPr lang="de-DE" sz="3200" b="1" smtClean="0">
                <a:latin typeface="Arial" pitchFamily="34" charset="0"/>
              </a:rPr>
              <a:t>Indikationslücken</a:t>
            </a:r>
            <a:br>
              <a:rPr lang="de-DE" sz="3200" b="1" smtClean="0">
                <a:latin typeface="Arial" pitchFamily="34" charset="0"/>
              </a:rPr>
            </a:br>
            <a:r>
              <a:rPr lang="de-DE" sz="2400" smtClean="0">
                <a:latin typeface="Arial" pitchFamily="34" charset="0"/>
              </a:rPr>
              <a:t>Zulassungsverordnung: Artikel 51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11200" y="2747963"/>
            <a:ext cx="7772400" cy="2908300"/>
          </a:xfrm>
        </p:spPr>
        <p:txBody>
          <a:bodyPr/>
          <a:lstStyle/>
          <a:p>
            <a:pPr eaLnBrk="1" hangingPunct="1"/>
            <a:r>
              <a:rPr lang="de-DE" sz="2600" smtClean="0">
                <a:latin typeface="Arial" pitchFamily="34" charset="0"/>
              </a:rPr>
              <a:t>Zulassungsinhaber</a:t>
            </a:r>
          </a:p>
          <a:p>
            <a:pPr eaLnBrk="1" hangingPunct="1"/>
            <a:r>
              <a:rPr lang="de-DE" sz="2600" smtClean="0">
                <a:latin typeface="Arial" pitchFamily="34" charset="0"/>
              </a:rPr>
              <a:t>mit landwirtschaftlichen Tätigkeiten befasste amtliche oder wissenschaftliche Stellen</a:t>
            </a:r>
          </a:p>
          <a:p>
            <a:pPr eaLnBrk="1" hangingPunct="1"/>
            <a:r>
              <a:rPr lang="de-DE" sz="2600" smtClean="0">
                <a:latin typeface="Arial" pitchFamily="34" charset="0"/>
              </a:rPr>
              <a:t>landwirtschaftliche Berufsorganisationen</a:t>
            </a:r>
          </a:p>
          <a:p>
            <a:pPr eaLnBrk="1" hangingPunct="1"/>
            <a:r>
              <a:rPr lang="de-DE" sz="2600" smtClean="0">
                <a:latin typeface="Arial" pitchFamily="34" charset="0"/>
              </a:rPr>
              <a:t>berufliche Verwender </a:t>
            </a:r>
          </a:p>
          <a:p>
            <a:pPr eaLnBrk="1" hangingPunct="1"/>
            <a:endParaRPr lang="de-DE" sz="2600" smtClean="0">
              <a:latin typeface="Arial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35000" y="5300663"/>
            <a:ext cx="72136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600" b="1">
                <a:solidFill>
                  <a:srgbClr val="800000"/>
                </a:solidFill>
                <a:latin typeface="Arial" pitchFamily="34" charset="0"/>
              </a:rPr>
              <a:t>Voraussetzung:</a:t>
            </a:r>
            <a:r>
              <a:rPr lang="de-DE" sz="2600">
                <a:solidFill>
                  <a:srgbClr val="800000"/>
                </a:solidFill>
                <a:latin typeface="Arial" pitchFamily="34" charset="0"/>
              </a:rPr>
              <a:t> geringfügige Verwendung auch im zugelassenen Mitgliedstaat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723900" y="1909763"/>
            <a:ext cx="72136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de-DE" sz="2600">
                <a:latin typeface="Arial" pitchFamily="34" charset="0"/>
              </a:rPr>
              <a:t>Antrag auf Ausweitung für geringfügige Verwendungen können stellen: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def_4">
  <a:themeElements>
    <a:clrScheme name="Vorlage_def_4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orlage_def_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50021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50021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orlage_def_4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def_4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def_4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def_4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def_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def_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def_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W:\BKAnwendungen\Vorlagen\LTZ-Vorlagen\Vorlage_def_4.pot</Template>
  <TotalTime>0</TotalTime>
  <Words>2318</Words>
  <Application>Microsoft Office PowerPoint</Application>
  <PresentationFormat>Bildschirmpräsentation (4:3)</PresentationFormat>
  <Paragraphs>547</Paragraphs>
  <Slides>69</Slides>
  <Notes>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69</vt:i4>
      </vt:variant>
    </vt:vector>
  </HeadingPairs>
  <TitlesOfParts>
    <vt:vector size="72" baseType="lpstr">
      <vt:lpstr>Vorlage_def_4</vt:lpstr>
      <vt:lpstr>Photo Editor Photo</vt:lpstr>
      <vt:lpstr>Diagramm</vt:lpstr>
      <vt:lpstr>PowerPoint-Präsentation</vt:lpstr>
      <vt:lpstr>Gliederung</vt:lpstr>
      <vt:lpstr>Das neue Pflanzenschutzgesetz</vt:lpstr>
      <vt:lpstr>Zoneneinteilung</vt:lpstr>
      <vt:lpstr>Zoneneinteilung</vt:lpstr>
      <vt:lpstr>Ausnahmegenehmigungen Zulassungsverordnung Artikel 53</vt:lpstr>
      <vt:lpstr>PowerPoint-Präsentation</vt:lpstr>
      <vt:lpstr>Indikationslücken Zulassungsverordnung: Artikel 51</vt:lpstr>
      <vt:lpstr>Indikationslücken Zulassungsverordnung: Artikel 51</vt:lpstr>
      <vt:lpstr>PowerPoint-Präsentation</vt:lpstr>
      <vt:lpstr>Aufbrauchfrist Zulassungsverordnung Artikel 46</vt:lpstr>
      <vt:lpstr>PowerPoint-Präsentation</vt:lpstr>
      <vt:lpstr>PowerPoint-Präsentation</vt:lpstr>
      <vt:lpstr>Pflanzenstärkungsmittel</vt:lpstr>
      <vt:lpstr>Pflanzenstärkungsmittel</vt:lpstr>
      <vt:lpstr>Pflanzenstärkungsmittel Liste BVL Stand 15.01.13</vt:lpstr>
      <vt:lpstr>Stoffen und Zubereitungen</vt:lpstr>
      <vt:lpstr>Inverkehrbringen von behandeltem Saatgut (Zulassungsverordnung: Artikel 49)</vt:lpstr>
      <vt:lpstr>Inverkehrbringen von behandeltem Saatgut § 32 PflSchG</vt:lpstr>
      <vt:lpstr>Inverkehrbringen von behandeltem Saatgut § 22 (2) PflSchG</vt:lpstr>
      <vt:lpstr>RL 2009/127/EG „Maschinen Richtlinie“</vt:lpstr>
      <vt:lpstr>Pflanzenschutzgeräteverordnung (Entwurf)  </vt:lpstr>
      <vt:lpstr>Pflanzenschutzgeräteverordnung (Entwurf)</vt:lpstr>
      <vt:lpstr>Pflanzenschutzgeräteverordnung (Entwurf)</vt:lpstr>
      <vt:lpstr>Pflanzenschutzgeräteverordnung (Entwurf)</vt:lpstr>
      <vt:lpstr>Pflanzenschutzgeräteverordnung (Entwurf)</vt:lpstr>
      <vt:lpstr>PowerPoint-Präsentation</vt:lpstr>
      <vt:lpstr>Sachkunde   § 9 PflSchG  </vt:lpstr>
      <vt:lpstr>PowerPoint-Präsentation</vt:lpstr>
      <vt:lpstr>Sachkunde   § 9 PflSchG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Abgabe von Pflanzenschutzmitteln   § 23 PflSchG</vt:lpstr>
      <vt:lpstr>PowerPoint-Präsentation</vt:lpstr>
      <vt:lpstr>Zulassung von Pflanzenschutzmitteln im Haus- und Kleingarten  § 12 (3) PflSchG  </vt:lpstr>
      <vt:lpstr>Übergangsvorschriften   § 74 (12) PflSchG zum HuK</vt:lpstr>
      <vt:lpstr>Änderungen bei Zulassungen und Genehmigungen</vt:lpstr>
      <vt:lpstr>NN410</vt:lpstr>
      <vt:lpstr>Pflanzenschutzmittel, deren Aufbrauchfrist  endet</vt:lpstr>
      <vt:lpstr>Pflanzenschutzmittel, deren Aufbrauchfrist endet</vt:lpstr>
      <vt:lpstr>Pflanzenschutzmittel, deren Zulassung endet</vt:lpstr>
      <vt:lpstr>Genehmigte Pflanzenschutzmittel</vt:lpstr>
      <vt:lpstr> </vt:lpstr>
      <vt:lpstr> </vt:lpstr>
      <vt:lpstr>Zugelassene Pflanzenschutzmittel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 für Ihre Aufmerksamkeit!</vt:lpstr>
    </vt:vector>
  </TitlesOfParts>
  <Company>EBZI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zangeb</dc:creator>
  <cp:lastModifiedBy>Luedtke, Hartmut (LTZ-S)</cp:lastModifiedBy>
  <cp:revision>477</cp:revision>
  <cp:lastPrinted>2012-11-05T15:48:27Z</cp:lastPrinted>
  <dcterms:created xsi:type="dcterms:W3CDTF">2010-06-11T10:01:20Z</dcterms:created>
  <dcterms:modified xsi:type="dcterms:W3CDTF">2013-02-07T09:17:23Z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3376481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D5.0.2</vt:lpwstr>
  </property>
</Properties>
</file>